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10.xml" ContentType="application/vnd.openxmlformats-officedocument.presentationml.slide+xml"/>
  <Override PartName="/ppt/slides/slide230.xml" ContentType="application/vnd.openxmlformats-officedocument.presentationml.slide+xml"/>
  <Override PartName="/ppt/slides/slide250.xml" ContentType="application/vnd.openxmlformats-officedocument.presentationml.slide+xml"/>
  <Override PartName="/ppt/slides/slide260.xml" ContentType="application/vnd.openxmlformats-officedocument.presentationml.slide+xml"/>
  <Override PartName="/ppt/slides/slide270.xml" ContentType="application/vnd.openxmlformats-officedocument.presentationml.slide+xml"/>
  <Override PartName="/ppt/slides/slide280.xml" ContentType="application/vnd.openxmlformats-officedocument.presentationml.slide+xml"/>
  <Override PartName="/ppt/notesSlides/notesSlide180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200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220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64"/>
  </p:notesMasterIdLst>
  <p:sldIdLst>
    <p:sldId id="256" r:id="rId2"/>
    <p:sldId id="257" r:id="rId3"/>
    <p:sldId id="281" r:id="rId4"/>
    <p:sldId id="269" r:id="rId5"/>
    <p:sldId id="282" r:id="rId6"/>
    <p:sldId id="283" r:id="rId7"/>
    <p:sldId id="284" r:id="rId8"/>
    <p:sldId id="310" r:id="rId9"/>
    <p:sldId id="348" r:id="rId10"/>
    <p:sldId id="266" r:id="rId11"/>
    <p:sldId id="279" r:id="rId12"/>
    <p:sldId id="277" r:id="rId13"/>
    <p:sldId id="274" r:id="rId14"/>
    <p:sldId id="278" r:id="rId15"/>
    <p:sldId id="273" r:id="rId16"/>
    <p:sldId id="349" r:id="rId17"/>
    <p:sldId id="350" r:id="rId18"/>
    <p:sldId id="352" r:id="rId19"/>
    <p:sldId id="353" r:id="rId20"/>
    <p:sldId id="280" r:id="rId21"/>
    <p:sldId id="354" r:id="rId22"/>
    <p:sldId id="358" r:id="rId23"/>
    <p:sldId id="359" r:id="rId24"/>
    <p:sldId id="361" r:id="rId25"/>
    <p:sldId id="362" r:id="rId26"/>
    <p:sldId id="363" r:id="rId27"/>
    <p:sldId id="356" r:id="rId28"/>
    <p:sldId id="364" r:id="rId29"/>
    <p:sldId id="365" r:id="rId30"/>
    <p:sldId id="366" r:id="rId31"/>
    <p:sldId id="258" r:id="rId32"/>
    <p:sldId id="259" r:id="rId33"/>
    <p:sldId id="305" r:id="rId34"/>
    <p:sldId id="306" r:id="rId35"/>
    <p:sldId id="367" r:id="rId36"/>
    <p:sldId id="271" r:id="rId37"/>
    <p:sldId id="304" r:id="rId38"/>
    <p:sldId id="275" r:id="rId39"/>
    <p:sldId id="272" r:id="rId40"/>
    <p:sldId id="288" r:id="rId41"/>
    <p:sldId id="368" r:id="rId42"/>
    <p:sldId id="369" r:id="rId43"/>
    <p:sldId id="276" r:id="rId44"/>
    <p:sldId id="370" r:id="rId45"/>
    <p:sldId id="371" r:id="rId46"/>
    <p:sldId id="372" r:id="rId47"/>
    <p:sldId id="373" r:id="rId48"/>
    <p:sldId id="289" r:id="rId49"/>
    <p:sldId id="299" r:id="rId50"/>
    <p:sldId id="300" r:id="rId51"/>
    <p:sldId id="290" r:id="rId52"/>
    <p:sldId id="291" r:id="rId53"/>
    <p:sldId id="292" r:id="rId54"/>
    <p:sldId id="293" r:id="rId55"/>
    <p:sldId id="294" r:id="rId56"/>
    <p:sldId id="301" r:id="rId57"/>
    <p:sldId id="302" r:id="rId58"/>
    <p:sldId id="298" r:id="rId59"/>
    <p:sldId id="307" r:id="rId60"/>
    <p:sldId id="308" r:id="rId61"/>
    <p:sldId id="309" r:id="rId62"/>
    <p:sldId id="260" r:id="rId6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FFC000"/>
    <a:srgbClr val="F8DF8B"/>
    <a:srgbClr val="00A19D"/>
    <a:srgbClr val="FFB344"/>
    <a:srgbClr val="FFF8E5"/>
    <a:srgbClr val="FF5F7E"/>
    <a:srgbClr val="FFAB4C"/>
    <a:srgbClr val="142F43"/>
    <a:srgbClr val="814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2" autoAdjust="0"/>
    <p:restoredTop sz="73058" autoAdjust="0"/>
  </p:normalViewPr>
  <p:slideViewPr>
    <p:cSldViewPr>
      <p:cViewPr varScale="1">
        <p:scale>
          <a:sx n="117" d="100"/>
          <a:sy n="117" d="100"/>
        </p:scale>
        <p:origin x="2586" y="96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F6426-3C1E-44AB-8E65-21C2581EF9A1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9A92-2F69-4E87-8A17-2C49B4049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0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0DB26-925C-4E26-9B0A-EBDF0DEBFDCF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D30F6-DAEF-4DA1-8261-55CB06DD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29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홈페이지입니다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상단부터 고객 관련 탭과 상품 목록으로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43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하단 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자주 묻는 질문을 라벨 형식으로 안내 드리고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9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로그인과 회원가입입니다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집 전화번호를 제외한 모든 정보를 입력해야 하며 형식에 맞는 정보만 입력되도록 설정되어 있습니다</a:t>
            </a:r>
            <a:r>
              <a:rPr lang="en-US" altLang="ko-KR" dirty="0"/>
              <a:t>.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클릭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en-US" altLang="ko-KR" b="1" dirty="0"/>
              <a:t> </a:t>
            </a:r>
            <a:r>
              <a:rPr lang="ko-KR" altLang="en-US" dirty="0"/>
              <a:t>로그인 화면에서는 아이디나 비밀번호를 </a:t>
            </a:r>
            <a:r>
              <a:rPr lang="ko-KR" altLang="en-US" dirty="0" err="1"/>
              <a:t>분실시</a:t>
            </a:r>
            <a:r>
              <a:rPr lang="ko-KR" altLang="en-US" dirty="0"/>
              <a:t> 찾을 수 있도록 기능이 구현되어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6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 클래스 정보입니다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가장 비싼 프리미엄이 월 </a:t>
            </a:r>
            <a:r>
              <a:rPr lang="en-US" altLang="ko-KR" dirty="0"/>
              <a:t>55</a:t>
            </a:r>
            <a:r>
              <a:rPr lang="ko-KR" altLang="en-US" dirty="0"/>
              <a:t>만원 </a:t>
            </a:r>
            <a:r>
              <a:rPr lang="en-US" altLang="ko-KR" dirty="0"/>
              <a:t>/ </a:t>
            </a:r>
            <a:r>
              <a:rPr lang="ko-KR" altLang="en-US" dirty="0"/>
              <a:t> 스탠다드가 </a:t>
            </a:r>
            <a:r>
              <a:rPr lang="en-US" altLang="ko-KR" dirty="0"/>
              <a:t>45</a:t>
            </a:r>
            <a:r>
              <a:rPr lang="ko-KR" altLang="en-US" dirty="0"/>
              <a:t>만원 </a:t>
            </a:r>
            <a:r>
              <a:rPr lang="en-US" altLang="ko-KR" dirty="0"/>
              <a:t>/ </a:t>
            </a:r>
            <a:r>
              <a:rPr lang="ko-KR" altLang="en-US" dirty="0"/>
              <a:t>베이직이 </a:t>
            </a:r>
            <a:r>
              <a:rPr lang="en-US" altLang="ko-KR" dirty="0"/>
              <a:t>35</a:t>
            </a:r>
            <a:r>
              <a:rPr lang="ko-KR" altLang="en-US" dirty="0"/>
              <a:t>만으로 구성되어 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20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 클래스에 따라 구매하실 수 있는 일부 상품을 보여드리겠습니다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구독 등급에 따라서 구매가능한 상품이 다르며 프리미엄은 스탠다드 베이직까지 총 </a:t>
            </a:r>
            <a:r>
              <a:rPr lang="en-US" altLang="ko-KR" dirty="0"/>
              <a:t>3</a:t>
            </a:r>
            <a:r>
              <a:rPr lang="ko-KR" altLang="en-US" dirty="0"/>
              <a:t>개의 상품을 구독할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02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 클래스 결제 방법입니다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카카오페이로 </a:t>
            </a:r>
            <a:r>
              <a:rPr lang="en-US" altLang="ko-KR" dirty="0"/>
              <a:t>QR</a:t>
            </a:r>
            <a:r>
              <a:rPr lang="ko-KR" altLang="en-US" dirty="0"/>
              <a:t> 코드 인증을 받으면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 </a:t>
            </a:r>
            <a:r>
              <a:rPr lang="ko-KR" altLang="en-US" b="0" dirty="0"/>
              <a:t>간단하게 결제가 가능합니다</a:t>
            </a:r>
            <a:r>
              <a:rPr lang="en-US" altLang="ko-KR" b="0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6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구독권을 구매하셨다면 상품을 구매하는 방법을 알려드리겠습니다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저희 사이트에선 스피커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인테리어</a:t>
            </a:r>
            <a:r>
              <a:rPr lang="en-US" altLang="ko-KR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조명을 판매하고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16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55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중에서 </a:t>
            </a:r>
            <a:r>
              <a:rPr lang="en-US" altLang="ko-KR" dirty="0"/>
              <a:t>A9 </a:t>
            </a:r>
            <a:r>
              <a:rPr lang="ko-KR" altLang="en-US" dirty="0"/>
              <a:t>블루투스 스피커를 구매해보겠습니다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상품메뉴는 추후에 구독할 수 있는 관심버튼과 구독하기 버튼을 눌러 바로 구독이 가능합니다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 </a:t>
            </a:r>
            <a:r>
              <a:rPr lang="ko-KR" altLang="en-US" b="0" dirty="0"/>
              <a:t>먼저 관심 버튼을 눌러보겠습니다</a:t>
            </a:r>
            <a:r>
              <a:rPr lang="en-US" altLang="ko-KR" b="0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관심버튼 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8595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관심버튼을 누르면 </a:t>
            </a:r>
            <a:r>
              <a:rPr lang="en-US" altLang="ko-KR" dirty="0"/>
              <a:t>wish </a:t>
            </a:r>
            <a:r>
              <a:rPr lang="ko-KR" altLang="en-US" dirty="0"/>
              <a:t>리스트에 본인이 관심 보인 상품이 추가된 것을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삭제나 바로 구독이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2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관심버튼을 누르면 </a:t>
            </a:r>
            <a:r>
              <a:rPr lang="en-US" altLang="ko-KR" dirty="0"/>
              <a:t>wish </a:t>
            </a:r>
            <a:r>
              <a:rPr lang="ko-KR" altLang="en-US" dirty="0"/>
              <a:t>리스트에 본인이 관심 보인 상품이 추가된 것을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삭제나 바로 구독이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2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0" dirty="0">
                <a:solidFill>
                  <a:srgbClr val="FF0000"/>
                </a:solidFill>
              </a:rPr>
              <a:t>많은 기사들과 자료들을 통한 자료분석과</a:t>
            </a:r>
            <a:r>
              <a:rPr lang="en-US" altLang="ko-KR" b="0" dirty="0">
                <a:solidFill>
                  <a:srgbClr val="FF0000"/>
                </a:solidFill>
              </a:rPr>
              <a:t>, </a:t>
            </a:r>
            <a:r>
              <a:rPr lang="ko-KR" altLang="en-US" b="0" dirty="0">
                <a:solidFill>
                  <a:srgbClr val="FF0000"/>
                </a:solidFill>
              </a:rPr>
              <a:t>정치적 부분을 제외한 거시적 환경분석 결과를 통해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저희가 이 서비스를 기획하게 된 배경을 설명하도록 하겠습니다</a:t>
            </a:r>
            <a:r>
              <a:rPr lang="en-US" altLang="ko-KR" dirty="0"/>
              <a:t>.(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인구통계학적으로 </a:t>
            </a:r>
            <a:r>
              <a:rPr lang="en-US" altLang="ko-KR" dirty="0"/>
              <a:t>2</a:t>
            </a:r>
            <a:r>
              <a:rPr lang="ko-KR" altLang="en-US" dirty="0"/>
              <a:t>인 이하 가구의 비중이 증가하고 주력 소비층이 </a:t>
            </a:r>
            <a:r>
              <a:rPr lang="en-US" altLang="ko-KR" dirty="0"/>
              <a:t>MZ</a:t>
            </a:r>
            <a:r>
              <a:rPr lang="ko-KR" altLang="en-US" dirty="0"/>
              <a:t>세대로 교체되었습니다</a:t>
            </a:r>
            <a:r>
              <a:rPr lang="en-US" altLang="ko-KR" dirty="0"/>
              <a:t>. </a:t>
            </a:r>
            <a:r>
              <a:rPr lang="ko-KR" altLang="en-US" dirty="0"/>
              <a:t>이에 따라 소비의 성향은 개인맞춤형 제품과 서비스를 선호하고</a:t>
            </a:r>
            <a:r>
              <a:rPr lang="en-US" altLang="ko-KR" dirty="0"/>
              <a:t>,</a:t>
            </a:r>
            <a:r>
              <a:rPr lang="ko-KR" altLang="en-US" dirty="0"/>
              <a:t> 경험 중시 경향이 커졌으며 구매 과정의 간소화를 추구하게 되었습니다</a:t>
            </a:r>
            <a:r>
              <a:rPr lang="en-US" altLang="ko-K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이로 인해 나를 위한 투자는 비싸더라도 아끼지 않는 </a:t>
            </a:r>
            <a:r>
              <a:rPr lang="en-US" altLang="ko-KR" dirty="0"/>
              <a:t>‘</a:t>
            </a:r>
            <a:r>
              <a:rPr lang="ko-KR" altLang="en-US" dirty="0" err="1"/>
              <a:t>일코노미</a:t>
            </a:r>
            <a:r>
              <a:rPr lang="en-US" altLang="ko-KR" dirty="0"/>
              <a:t>＇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 err="1"/>
              <a:t>미코노미</a:t>
            </a:r>
            <a:r>
              <a:rPr lang="en-US" altLang="ko-KR" dirty="0"/>
              <a:t>‘ </a:t>
            </a:r>
            <a:r>
              <a:rPr lang="ko-KR" altLang="en-US" dirty="0"/>
              <a:t>같은 경제 신조어가 생겨났고</a:t>
            </a:r>
            <a:r>
              <a:rPr lang="en-US" altLang="ko-KR" dirty="0"/>
              <a:t>,  </a:t>
            </a:r>
            <a:r>
              <a:rPr lang="ko-KR" altLang="en-US" dirty="0"/>
              <a:t>또한</a:t>
            </a:r>
            <a:r>
              <a:rPr lang="en-US" altLang="ko-KR" dirty="0"/>
              <a:t>,  </a:t>
            </a:r>
            <a:r>
              <a:rPr lang="ko-KR" altLang="en-US" dirty="0"/>
              <a:t>코로나 </a:t>
            </a:r>
            <a:r>
              <a:rPr lang="ko-KR" altLang="en-US" dirty="0" err="1"/>
              <a:t>팬데믹</a:t>
            </a:r>
            <a:r>
              <a:rPr lang="ko-KR" altLang="en-US" dirty="0"/>
              <a:t> 이후 집에 머무는 시간이 많아진 소비자들은 인테리어와 가구에 관한 관심이 크게 증가하여 실제</a:t>
            </a:r>
            <a:r>
              <a:rPr lang="en-US" altLang="ko-KR" dirty="0"/>
              <a:t>, </a:t>
            </a:r>
            <a:r>
              <a:rPr lang="ko-KR" altLang="en-US" dirty="0"/>
              <a:t>그 수요가 많이 증가하였습니다</a:t>
            </a:r>
            <a:r>
              <a:rPr lang="en-US" altLang="ko-K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기술적인 부분에선 디지털화가 빠르게 진행되며 상품에 대한 정보의 접근성이 간편해지고</a:t>
            </a:r>
            <a:r>
              <a:rPr lang="en-US" altLang="ko-KR" dirty="0"/>
              <a:t>, </a:t>
            </a:r>
            <a:r>
              <a:rPr lang="ko-KR" altLang="en-US" dirty="0"/>
              <a:t>오프라인 매장 방문의 필요성이 감소하였으며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ICT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융합된 개인 맞춤형 제품생산이 확대되었습니다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이로 인해 새로운 제품과 서비스 경험에 대한 니즈가 커졌습니다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 이러한 소비 성향변화를 바탕으로 소비자들은 </a:t>
            </a:r>
            <a:r>
              <a:rPr lang="ko-KR" altLang="en-US" dirty="0" err="1"/>
              <a:t>언택트</a:t>
            </a:r>
            <a:r>
              <a:rPr lang="ko-KR" altLang="en-US" dirty="0"/>
              <a:t> 소비를 선호하게 되었고</a:t>
            </a:r>
            <a:r>
              <a:rPr lang="en-US" altLang="ko-KR" dirty="0"/>
              <a:t>,</a:t>
            </a:r>
            <a:r>
              <a:rPr lang="ko-KR" altLang="en-US" dirty="0"/>
              <a:t>  코로나 </a:t>
            </a:r>
            <a:r>
              <a:rPr lang="ko-KR" altLang="en-US" dirty="0" err="1"/>
              <a:t>팬데믹</a:t>
            </a:r>
            <a:r>
              <a:rPr lang="ko-KR" altLang="en-US" dirty="0"/>
              <a:t> 이후 보복성 소비 심리가 발동하면서 자연스럽게 고가의 제품에 대한 소비도 증가하는 추세입니다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이러한 분석결과</a:t>
            </a:r>
            <a:r>
              <a:rPr lang="en-US" altLang="ko-KR" dirty="0"/>
              <a:t>,</a:t>
            </a:r>
            <a:r>
              <a:rPr lang="ko-KR" altLang="en-US" dirty="0"/>
              <a:t> 소비자의 인테리어와 가구에 대한 관심증가와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), </a:t>
            </a:r>
            <a:r>
              <a:rPr lang="ko-KR" altLang="en-US" dirty="0"/>
              <a:t>디지털 플랫폼 시장의 성장</a:t>
            </a:r>
            <a:r>
              <a:rPr lang="en-US" altLang="ko-KR" dirty="0"/>
              <a:t>, </a:t>
            </a:r>
            <a:r>
              <a:rPr lang="ko-KR" altLang="en-US" dirty="0"/>
              <a:t>개인화 서비스에 대한 소비자의 욕구를 바탕으로 저희는 고가 인테리어 브랜드의 제품 구독 서비스를 기획하게 되었습니다</a:t>
            </a:r>
            <a:r>
              <a:rPr lang="en-US" altLang="ko-KR" b="1" dirty="0"/>
              <a:t>.(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23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구독하기 버튼을 눌러보겠습니다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 (</a:t>
            </a:r>
            <a:r>
              <a:rPr lang="ko-KR" altLang="en-US" b="1" dirty="0"/>
              <a:t>구독하기 버튼 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7116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구독버튼을 누르면 마이페이지에서 비어 있던 구독정보에 구독 </a:t>
            </a:r>
            <a:r>
              <a:rPr lang="ko-KR" altLang="en-US" b="0" dirty="0"/>
              <a:t>상품이 추가 됩니다</a:t>
            </a:r>
            <a:r>
              <a:rPr lang="en-US" altLang="ko-KR" b="0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45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구독버튼을 누르면 마이페이지에서 비어 있던 구독정보에 구독 </a:t>
            </a:r>
            <a:r>
              <a:rPr lang="ko-KR" altLang="en-US" b="0" dirty="0"/>
              <a:t>상품이 추가 됩니다</a:t>
            </a:r>
            <a:r>
              <a:rPr lang="en-US" altLang="ko-KR" b="0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45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고객서비스 관련 설명입니다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지도 사진 클릭</a:t>
            </a:r>
            <a:r>
              <a:rPr lang="en-US" altLang="ko-KR" b="1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584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구독예정인 상품을 보러 가거나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구매하실 수 있도록 </a:t>
            </a:r>
            <a:r>
              <a:rPr lang="ko-KR" altLang="en-US" dirty="0" err="1"/>
              <a:t>카카오맵을</a:t>
            </a:r>
            <a:r>
              <a:rPr lang="ko-KR" altLang="en-US" dirty="0"/>
              <a:t> 통해 매장위치와 매장 정보를 안내해드리고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00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구독예정인 상품을 보러 가거나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구매하실 수 있도록 </a:t>
            </a:r>
            <a:r>
              <a:rPr lang="ko-KR" altLang="en-US" dirty="0" err="1"/>
              <a:t>카카오맵을</a:t>
            </a:r>
            <a:r>
              <a:rPr lang="ko-KR" altLang="en-US" dirty="0"/>
              <a:t> 통해 매장위치와 매장 정보를 안내해드리고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0025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고객님의 </a:t>
            </a:r>
            <a:r>
              <a:rPr lang="ko-KR" altLang="en-US" b="0" dirty="0"/>
              <a:t>불편사항을 검토할 수 있도록 고객</a:t>
            </a:r>
            <a:r>
              <a:rPr lang="ko-KR" altLang="en-US" dirty="0"/>
              <a:t> 문의 게시판을 운영하고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고객님이 문의하신 내용을 찾을 수 있도록 검색어 기능을 제공하고 있고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26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고객님의 </a:t>
            </a:r>
            <a:r>
              <a:rPr lang="ko-KR" altLang="en-US" b="0" dirty="0"/>
              <a:t>불편사항을 검토할 수 있도록 고객</a:t>
            </a:r>
            <a:r>
              <a:rPr lang="ko-KR" altLang="en-US" dirty="0"/>
              <a:t> 문의 게시판을 운영하고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고객님이 문의하신 내용을 찾을 수 있도록 검색어 기능을 제공하고 있고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2600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제목과 글</a:t>
            </a:r>
            <a:r>
              <a:rPr lang="en-US" altLang="ko-KR" dirty="0"/>
              <a:t>, </a:t>
            </a:r>
            <a:r>
              <a:rPr lang="ko-KR" altLang="en-US" dirty="0"/>
              <a:t>간단한 형식으로 문의하실 수 있습니다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0" dirty="0"/>
              <a:t>이상으로 서비스 매뉴얼에 대한 설명을 마치겠습니다</a:t>
            </a:r>
            <a:r>
              <a:rPr lang="en-US" altLang="ko-KR" b="0" dirty="0"/>
              <a:t>. </a:t>
            </a:r>
            <a:r>
              <a:rPr lang="ko-KR" altLang="en-US" b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34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제목과 글</a:t>
            </a:r>
            <a:r>
              <a:rPr lang="en-US" altLang="ko-KR" dirty="0"/>
              <a:t>, </a:t>
            </a:r>
            <a:r>
              <a:rPr lang="ko-KR" altLang="en-US" dirty="0"/>
              <a:t>간단한 형식으로 문의하실 수 있습니다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0" dirty="0"/>
              <a:t>이상으로 서비스 매뉴얼에 대한 설명을 마치겠습니다</a:t>
            </a:r>
            <a:r>
              <a:rPr lang="en-US" altLang="ko-KR" b="0" dirty="0"/>
              <a:t>. </a:t>
            </a:r>
            <a:r>
              <a:rPr lang="ko-KR" altLang="en-US" b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344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90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90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 정보를 가지는 가장 핵심이 되는 </a:t>
            </a:r>
            <a:r>
              <a:rPr kumimoji="1" lang="ko-KR" altLang="en-US" dirty="0" err="1"/>
              <a:t>엔터티를</a:t>
            </a:r>
            <a:r>
              <a:rPr kumimoji="1" lang="ko-KR" altLang="en-US" dirty="0"/>
              <a:t> 토대로 파생되는 사용중인 제품 </a:t>
            </a:r>
            <a:r>
              <a:rPr kumimoji="1" lang="ko-KR" altLang="en-US" dirty="0" err="1"/>
              <a:t>엔터티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wish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엔터티</a:t>
            </a:r>
            <a:r>
              <a:rPr kumimoji="1" lang="ko-KR" altLang="en-US" dirty="0"/>
              <a:t> 게시판 </a:t>
            </a:r>
            <a:r>
              <a:rPr kumimoji="1" lang="ko-KR" altLang="en-US" dirty="0" err="1"/>
              <a:t>엔터티</a:t>
            </a:r>
            <a:r>
              <a:rPr kumimoji="1" lang="ko-KR" altLang="en-US" dirty="0"/>
              <a:t> 등이 있고 이들은 모두 </a:t>
            </a:r>
            <a:r>
              <a:rPr kumimoji="1" lang="en-US" altLang="ko-KR" dirty="0"/>
              <a:t>member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엔터티의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기본키인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가진다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댓글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엔터티인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replyboard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member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기본키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board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기본키인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idx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가진다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en-US" altLang="ko-Kore-US" dirty="0"/>
              <a:t>Member</a:t>
            </a:r>
            <a:r>
              <a:rPr kumimoji="1" lang="ko-Kore-US" altLang="en-US" dirty="0"/>
              <a:t>의 기본키인 </a:t>
            </a:r>
            <a:r>
              <a:rPr kumimoji="1" lang="en-US" altLang="ko-Kore-US" dirty="0"/>
              <a:t>id</a:t>
            </a:r>
            <a:r>
              <a:rPr kumimoji="1" lang="ko-Kore-US" altLang="en-US" dirty="0"/>
              <a:t>를 외래키로 사용하여 회원의 </a:t>
            </a:r>
            <a:r>
              <a:rPr kumimoji="1" lang="en-US" altLang="ko-Kore-US" dirty="0"/>
              <a:t>my</a:t>
            </a:r>
            <a:r>
              <a:rPr kumimoji="1" lang="ko-Kore-US" altLang="en-US" dirty="0"/>
              <a:t>페이지 또는 관심목록 상품을 검색해오거나 삭제하는데 사용하였다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외래키인 </a:t>
            </a:r>
            <a:r>
              <a:rPr kumimoji="1" lang="en-US" altLang="ko-Kore-US" dirty="0"/>
              <a:t>id</a:t>
            </a:r>
            <a:r>
              <a:rPr kumimoji="1" lang="ko-Kore-US" altLang="en-US" dirty="0"/>
              <a:t>를 토대로 게시글 검색 기능을 넣었으며 추가적으로 </a:t>
            </a:r>
            <a:r>
              <a:rPr kumimoji="1" lang="en-US" altLang="ko-Kore-US" dirty="0"/>
              <a:t>content</a:t>
            </a:r>
            <a:r>
              <a:rPr kumimoji="1" lang="ko-Kore-US" altLang="en-US" dirty="0"/>
              <a:t>로도 검색이 가능하게끔 해두었다</a:t>
            </a:r>
            <a:r>
              <a:rPr kumimoji="1" lang="en-US" altLang="ko-Kore-US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1B16D-1A83-E846-9EC7-E78FFF9CD442}" type="slidenum">
              <a:rPr kumimoji="1" lang="ko-Kore-US" altLang="en-US" smtClean="0"/>
              <a:t>33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96683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다음은 우리 프로젝트의 구조도이다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en-US" altLang="ko-Kore-US" dirty="0"/>
              <a:t>DB</a:t>
            </a:r>
            <a:r>
              <a:rPr kumimoji="1" lang="ko-Kore-US" altLang="en-US" dirty="0"/>
              <a:t>와의 연결에서는 </a:t>
            </a:r>
            <a:r>
              <a:rPr kumimoji="1" lang="en-US" altLang="ko-Kore-US" dirty="0" err="1"/>
              <a:t>Mybatis</a:t>
            </a:r>
            <a:r>
              <a:rPr kumimoji="1" lang="ko-Kore-US" altLang="en-US" dirty="0"/>
              <a:t>를 사용하였으며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컨트롤러는 게시판과 관련된 요청을 받는 컨트롤러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회원과 관련된 컨트롤러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그리고 상품 페이지와 관련된 컨트롤러 이렇게 </a:t>
            </a:r>
            <a:r>
              <a:rPr kumimoji="1" lang="en-US" altLang="ko-Kore-US" dirty="0"/>
              <a:t>3</a:t>
            </a:r>
            <a:r>
              <a:rPr kumimoji="1" lang="ko-Kore-US" altLang="en-US" dirty="0"/>
              <a:t>가지로 나누었으며 각 페이지에서 컨트롤러로 요청을 보내고 컨트롤러에서 전처리 후 </a:t>
            </a:r>
            <a:r>
              <a:rPr kumimoji="1" lang="en-US" altLang="ko-Kore-US" dirty="0"/>
              <a:t>DAO</a:t>
            </a:r>
            <a:r>
              <a:rPr kumimoji="1" lang="ko-Kore-US" altLang="en-US" dirty="0"/>
              <a:t> 인터페이스의 추상 메소드를 호출하여 </a:t>
            </a:r>
            <a:r>
              <a:rPr kumimoji="1" lang="en-US" altLang="ko-Kore-US" dirty="0" err="1"/>
              <a:t>sql</a:t>
            </a:r>
            <a:r>
              <a:rPr kumimoji="1" lang="ko-Kore-US" altLang="en-US" dirty="0"/>
              <a:t>문을 실행하는 방식으로 진행하였다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현재 구조에서 우리는 </a:t>
            </a:r>
            <a:r>
              <a:rPr kumimoji="1" lang="en-US" altLang="ko-Kore-US" dirty="0"/>
              <a:t>Service </a:t>
            </a:r>
            <a:r>
              <a:rPr kumimoji="1" lang="ko-Kore-US" altLang="en-US" dirty="0"/>
              <a:t>클래스를 사용하지 않았는데 그 이유는 </a:t>
            </a:r>
            <a:r>
              <a:rPr kumimoji="1" lang="en-US" altLang="ko-Kore-US" dirty="0"/>
              <a:t>Service </a:t>
            </a:r>
            <a:r>
              <a:rPr kumimoji="1" lang="ko-Kore-US" altLang="en-US" dirty="0"/>
              <a:t>클래스의 사용으로 인한 코드 분할이 오히려 코드의 복잡성을 더 높인다고 생각했기 때문이다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물론 여기서 더 규모가 커진다면 그런 분할이 필요할 거라고도 느끼며 규모가 커진 뒤에 </a:t>
            </a:r>
            <a:r>
              <a:rPr kumimoji="1" lang="en-US" altLang="ko-Kore-US" dirty="0"/>
              <a:t>Service </a:t>
            </a:r>
            <a:r>
              <a:rPr kumimoji="1" lang="ko-Kore-US" altLang="en-US" dirty="0"/>
              <a:t>클래스를 추가하려하면 일이 더 힘들 수도 있으므로 처음부터 추가했어야 했나 하는 생각도 든다</a:t>
            </a:r>
            <a:r>
              <a:rPr kumimoji="1" lang="en-US" altLang="ko-Kore-US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1B16D-1A83-E846-9EC7-E78FFF9CD442}" type="slidenum">
              <a:rPr kumimoji="1" lang="ko-Kore-US" altLang="en-US" smtClean="0"/>
              <a:t>34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687954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4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• </a:t>
            </a:r>
            <a:r>
              <a:rPr lang="ko-KR" altLang="en-US" dirty="0"/>
              <a:t>다음은 저희 서비스의 </a:t>
            </a:r>
            <a:r>
              <a:rPr lang="en-US" altLang="ko-KR" dirty="0"/>
              <a:t>STP</a:t>
            </a:r>
            <a:r>
              <a:rPr lang="ko-KR" altLang="en-US" dirty="0"/>
              <a:t>전략 분석입니다</a:t>
            </a:r>
            <a:r>
              <a:rPr lang="en-US" altLang="ko-KR" dirty="0"/>
              <a:t>.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49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로그인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아이디 찾기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비밀번호 재설정 등의 부분에서 사용한 작업 과정은 모두 회원가입 페이지에 유사하게 들어있으므로 회원 가입 페이지를 통해서 설명을 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코드를 보기 전에 현재의 화면에서 본다면 대략적으로 </a:t>
            </a:r>
            <a:r>
              <a:rPr kumimoji="1" lang="en-US" altLang="ko-KR" dirty="0"/>
              <a:t>id </a:t>
            </a:r>
            <a:r>
              <a:rPr kumimoji="1" lang="ko-KR" altLang="en-US" dirty="0"/>
              <a:t>중복 검사를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ajax</a:t>
            </a:r>
            <a:r>
              <a:rPr kumimoji="1" lang="ko-KR" altLang="en-US" dirty="0"/>
              <a:t> 방식으로 컨트롤러에 요청을 보낸 뒤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에서 중복되는 값이 없는지를 확인 후 사용 승인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 불가 등을 </a:t>
            </a:r>
            <a:r>
              <a:rPr kumimoji="1" lang="ko-KR" altLang="en-US" dirty="0" err="1"/>
              <a:t>나타내주었고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승인시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hidden </a:t>
            </a:r>
            <a:r>
              <a:rPr kumimoji="1" lang="ko-KR" altLang="en-US" dirty="0"/>
              <a:t>속성의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 태그의 </a:t>
            </a:r>
            <a:r>
              <a:rPr kumimoji="1" lang="ko-KR" altLang="en-US" dirty="0" err="1"/>
              <a:t>밸류를</a:t>
            </a:r>
            <a:r>
              <a:rPr kumimoji="1" lang="ko-KR" altLang="en-US" dirty="0"/>
              <a:t> 달리 하는 방식으로 체크하였습니다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패스워드 등의 패턴 체크 및 일치 여부 역시 판단하였으며 가입하기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인증 번호 확인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중복 검사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체크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패스워드 일치 여부 등을 체크하는 함수를 재실행하여 완전히 통과된 경우 회원 가입이 가능하게 하였습니다</a:t>
            </a:r>
            <a:r>
              <a:rPr kumimoji="1" lang="en-US" altLang="ko-KR" dirty="0"/>
              <a:t>.</a:t>
            </a:r>
            <a:endParaRPr kumimoji="1" lang="en-US" altLang="ko-Kore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1B16D-1A83-E846-9EC7-E78FFF9CD442}" type="slidenum">
              <a:rPr kumimoji="1" lang="ko-Kore-US" altLang="en-US" smtClean="0"/>
              <a:t>59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25020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 가입과 관련하여 가장 핵심이 되는 부분입니다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인증번호 받기를 클릭할 경우 해당 </a:t>
            </a:r>
            <a:r>
              <a:rPr kumimoji="1" lang="ko-KR" altLang="en-US" dirty="0" err="1"/>
              <a:t>태크의</a:t>
            </a:r>
            <a:r>
              <a:rPr kumimoji="1" lang="ko-KR" altLang="en-US" dirty="0"/>
              <a:t> 휴대폰 번호인 </a:t>
            </a:r>
            <a:r>
              <a:rPr kumimoji="1" lang="en-US" altLang="ko-KR" dirty="0"/>
              <a:t>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얻어와서 우리가 작성한 </a:t>
            </a:r>
            <a:r>
              <a:rPr kumimoji="1" lang="en-US" altLang="ko-KR" dirty="0" err="1"/>
              <a:t>coolsms</a:t>
            </a:r>
            <a:r>
              <a:rPr kumimoji="1" lang="ko-KR" altLang="en-US" dirty="0"/>
              <a:t> 문자 메시지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로 전송합니다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result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경우에는 없는 번호인 것으로 하였고 그 외에는 제대로 전송이 된 경우이므로 </a:t>
            </a:r>
            <a:r>
              <a:rPr kumimoji="1" lang="en-US" altLang="ko-KR" dirty="0" err="1"/>
              <a:t>phoneCheckNum</a:t>
            </a:r>
            <a:r>
              <a:rPr kumimoji="1" lang="ko-KR" altLang="en-US" dirty="0"/>
              <a:t>에 인증번호를 담아두고 나중에 </a:t>
            </a:r>
            <a:r>
              <a:rPr kumimoji="1" lang="en-US" altLang="ko-KR" dirty="0" err="1"/>
              <a:t>phoneNumBtn</a:t>
            </a:r>
            <a:r>
              <a:rPr kumimoji="1" lang="ko-KR" altLang="en-US" dirty="0"/>
              <a:t> 버튼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인증 번호를 제대로 </a:t>
            </a:r>
            <a:r>
              <a:rPr kumimoji="1" lang="ko-KR" altLang="en-US" dirty="0" err="1"/>
              <a:t>입력하였는지를</a:t>
            </a:r>
            <a:r>
              <a:rPr kumimoji="1" lang="ko-KR" altLang="en-US" dirty="0"/>
              <a:t> 체크합니다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인증번호를 </a:t>
            </a:r>
            <a:r>
              <a:rPr kumimoji="1" lang="ko-KR" altLang="en-US" dirty="0" err="1"/>
              <a:t>입력받는</a:t>
            </a:r>
            <a:r>
              <a:rPr kumimoji="1" lang="ko-KR" altLang="en-US" dirty="0"/>
              <a:t> 부분과 확인 버튼 역시 </a:t>
            </a:r>
            <a:r>
              <a:rPr kumimoji="1" lang="en-US" altLang="ko-KR" dirty="0" err="1"/>
              <a:t>display:block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설정하여 </a:t>
            </a:r>
            <a:r>
              <a:rPr kumimoji="1" lang="ko-KR" altLang="en-US" dirty="0" err="1"/>
              <a:t>나태내었습니다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1B16D-1A83-E846-9EC7-E78FFF9CD442}" type="slidenum">
              <a:rPr kumimoji="1" lang="ko-Kore-US" altLang="en-US" smtClean="0"/>
              <a:t>60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99405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현재 보이는 코드는 </a:t>
            </a:r>
            <a:r>
              <a:rPr kumimoji="1" lang="en-US" altLang="ko-KR" dirty="0" err="1"/>
              <a:t>coolsms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코드로 휴대폰 번호를 받아온 뒤 그 번호를 </a:t>
            </a:r>
            <a:r>
              <a:rPr kumimoji="1" lang="en-US" altLang="ko-KR" dirty="0"/>
              <a:t>to</a:t>
            </a:r>
            <a:r>
              <a:rPr kumimoji="1" lang="ko-KR" altLang="en-US" dirty="0"/>
              <a:t>라는 키 값의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넣어주고 우리가 만든 </a:t>
            </a:r>
            <a:r>
              <a:rPr kumimoji="1" lang="en-US" altLang="ko-KR" dirty="0" err="1"/>
              <a:t>randNum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 붙여서 보내줍니다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만일 잘못된 번호일 경우 </a:t>
            </a:r>
            <a:r>
              <a:rPr kumimoji="1" lang="en-US" altLang="ko-KR" dirty="0"/>
              <a:t>obj</a:t>
            </a:r>
            <a:r>
              <a:rPr kumimoji="1" lang="ko-KR" altLang="en-US" dirty="0"/>
              <a:t>의 메시지의 뒤에서 두번째 문자가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나오는데</a:t>
            </a:r>
            <a:r>
              <a:rPr kumimoji="1" lang="en-US" altLang="ko-KR" dirty="0"/>
              <a:t> {~~~~~ error : 1}</a:t>
            </a:r>
            <a:r>
              <a:rPr kumimoji="1" lang="ko-KR" altLang="en-US" dirty="0"/>
              <a:t> 이것을 이용하여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제대로 된 번호인지 아닌지를 판별 후 잘못된 번호 </a:t>
            </a:r>
            <a:r>
              <a:rPr kumimoji="1" lang="ko-KR" altLang="en-US" dirty="0" err="1"/>
              <a:t>입력시에는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ajax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보내고 제대로 된 경우에는 인증번호를 </a:t>
            </a:r>
            <a:r>
              <a:rPr kumimoji="1" lang="en-US" altLang="ko-KR" dirty="0"/>
              <a:t>ajax</a:t>
            </a:r>
            <a:r>
              <a:rPr kumimoji="1" lang="ko-KR" altLang="en-US" dirty="0"/>
              <a:t>로 보내고 이전 장에서 설명한 방식으로 진행합니다</a:t>
            </a:r>
            <a:r>
              <a:rPr kumimoji="1" lang="en-US" altLang="ko-KR" dirty="0"/>
              <a:t>.</a:t>
            </a:r>
            <a:endParaRPr kumimoji="1" lang="en-US" altLang="ko-Kore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1B16D-1A83-E846-9EC7-E78FFF9CD442}" type="slidenum">
              <a:rPr kumimoji="1" lang="ko-Kore-US" altLang="en-US" smtClean="0"/>
              <a:t>61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14783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먼저 시장세분화 전략입니다</a:t>
            </a:r>
            <a:r>
              <a:rPr lang="en-US" altLang="ko-KR" dirty="0"/>
              <a:t>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크게 인구통계학</a:t>
            </a:r>
            <a:r>
              <a:rPr lang="en-US" altLang="ko-KR" dirty="0"/>
              <a:t>, </a:t>
            </a:r>
            <a:r>
              <a:rPr lang="ko-KR" altLang="en-US" dirty="0"/>
              <a:t>심리분석</a:t>
            </a:r>
            <a:r>
              <a:rPr lang="en-US" altLang="ko-KR" dirty="0"/>
              <a:t>, </a:t>
            </a:r>
            <a:r>
              <a:rPr lang="ko-KR" altLang="en-US" dirty="0"/>
              <a:t>지리적 부분으로 나눠봤습니다</a:t>
            </a:r>
            <a:r>
              <a:rPr lang="en-US" altLang="ko-KR" dirty="0"/>
              <a:t>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가장 저희 서비스는 국내에서만 제공될 예정이기에 지리적 부분에서 국내</a:t>
            </a:r>
            <a:r>
              <a:rPr lang="en-US" altLang="ko-KR" dirty="0"/>
              <a:t> </a:t>
            </a:r>
            <a:r>
              <a:rPr lang="ko-KR" altLang="en-US" dirty="0"/>
              <a:t>소비자로 세분화 하고</a:t>
            </a:r>
            <a:r>
              <a:rPr lang="en-US" altLang="ko-KR" dirty="0"/>
              <a:t>, </a:t>
            </a:r>
            <a:r>
              <a:rPr lang="ko-KR" altLang="en-US" dirty="0"/>
              <a:t>소비자의 나이와 소득 수준 별로 세분화하고</a:t>
            </a:r>
            <a:r>
              <a:rPr lang="en-US" altLang="ko-KR" dirty="0"/>
              <a:t>,</a:t>
            </a:r>
            <a:r>
              <a:rPr lang="ko-KR" altLang="en-US" dirty="0"/>
              <a:t> 그 소비자들의 주요 활동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r>
              <a:rPr lang="en-US" altLang="ko-KR" dirty="0"/>
              <a:t>, </a:t>
            </a:r>
            <a:r>
              <a:rPr lang="ko-KR" altLang="en-US" dirty="0"/>
              <a:t>욕구별로 세분화하여 </a:t>
            </a:r>
            <a:r>
              <a:rPr lang="ko-KR" altLang="en-US" dirty="0" err="1"/>
              <a:t>마켓팅을</a:t>
            </a:r>
            <a:r>
              <a:rPr lang="ko-KR" altLang="en-US" dirty="0"/>
              <a:t> 진행할 것입니다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•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ko-KR" altLang="en-US" dirty="0"/>
              <a:t>저희 서비스는 국내에서만 활용 가능하고</a:t>
            </a:r>
            <a:r>
              <a:rPr lang="en-US" altLang="ko-KR" dirty="0"/>
              <a:t>, </a:t>
            </a:r>
            <a:r>
              <a:rPr lang="ko-KR" altLang="en-US" dirty="0"/>
              <a:t>카카오페이와 같은 본인 명의의 카드로만 결제를 진행할 예정이기에 국내에 거주 중인 성인을 </a:t>
            </a:r>
            <a:r>
              <a:rPr lang="en-US" altLang="ko-KR" dirty="0"/>
              <a:t>1</a:t>
            </a:r>
            <a:r>
              <a:rPr lang="ko-KR" altLang="en-US" dirty="0"/>
              <a:t>차 타겟팅 하였습니다</a:t>
            </a:r>
            <a:r>
              <a:rPr lang="en-US" altLang="ko-KR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• </a:t>
            </a:r>
            <a:r>
              <a:rPr lang="ko-KR" altLang="en-US" dirty="0"/>
              <a:t>그리고 저희 서비스에서는 </a:t>
            </a:r>
            <a:r>
              <a:rPr lang="en-US" altLang="ko-KR" dirty="0"/>
              <a:t>high-end </a:t>
            </a:r>
            <a:r>
              <a:rPr lang="ko-KR" altLang="en-US" dirty="0"/>
              <a:t>브랜드만 제휴를 맺어서 서비스할 예정으로 구독료 또한 타사에 비해 비싼 편입니다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그렇기 때문에 현재 대한민국 중산층의 기준인</a:t>
            </a:r>
            <a:r>
              <a:rPr lang="en-US" altLang="ko-KR" dirty="0"/>
              <a:t>,</a:t>
            </a:r>
            <a:r>
              <a:rPr lang="ko-KR" altLang="en-US" dirty="0"/>
              <a:t> 가구당 월 소득이 </a:t>
            </a:r>
            <a:r>
              <a:rPr lang="en-US" altLang="ko-KR" dirty="0"/>
              <a:t>488</a:t>
            </a:r>
            <a:r>
              <a:rPr lang="ko-KR" altLang="en-US" dirty="0"/>
              <a:t>만원 이상이면서 여가와 고급용품 소비에 적극적인 소비자를 주 고객으로 타겟팅 할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E9A92-2F69-4E87-8A17-2C49B4049B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5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• </a:t>
            </a:r>
            <a:r>
              <a:rPr lang="ko-KR" altLang="en-US" dirty="0"/>
              <a:t>마지막으로 구독권의 가격과 제휴 브랜드의 가치를 기준으로 한 포지셔닝 맵 입니다</a:t>
            </a:r>
            <a:r>
              <a:rPr lang="en-US" altLang="ko-KR" dirty="0"/>
              <a:t>.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가구 구독 플랫폼 경쟁사인 </a:t>
            </a:r>
            <a:r>
              <a:rPr lang="en-US" altLang="ko-KR" dirty="0"/>
              <a:t>‘</a:t>
            </a:r>
            <a:r>
              <a:rPr lang="ko-KR" altLang="en-US" dirty="0" err="1"/>
              <a:t>로마드</a:t>
            </a:r>
            <a:r>
              <a:rPr lang="en-US" altLang="ko-KR" dirty="0"/>
              <a:t>’</a:t>
            </a:r>
            <a:r>
              <a:rPr lang="ko-KR" altLang="en-US" dirty="0"/>
              <a:t>는 대중적인 브랜드를 중점으로 저렴한 가격의 구독권으로 마케팅 하지만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  <a:r>
              <a:rPr lang="ko-KR" altLang="en-US" b="1" dirty="0"/>
              <a:t>  </a:t>
            </a:r>
            <a:endParaRPr lang="en-US" altLang="ko-KR" b="1" dirty="0"/>
          </a:p>
          <a:p>
            <a:endParaRPr lang="en-US" altLang="ko-KR" b="1" i="0" dirty="0"/>
          </a:p>
          <a:p>
            <a:r>
              <a:rPr lang="en-US" altLang="ko-KR" dirty="0"/>
              <a:t>• </a:t>
            </a:r>
            <a:r>
              <a:rPr lang="ko-KR" altLang="en-US" b="0" i="0" dirty="0"/>
              <a:t>저희 서비스는 가치가 높은 </a:t>
            </a:r>
            <a:r>
              <a:rPr lang="en-US" altLang="ko-KR" b="0" i="0" dirty="0"/>
              <a:t>high-end</a:t>
            </a:r>
            <a:r>
              <a:rPr lang="ko-KR" altLang="en-US" b="0" i="0" dirty="0"/>
              <a:t>브랜드만 취급하는 </a:t>
            </a:r>
            <a:r>
              <a:rPr lang="ko-KR" altLang="en-US" b="0" i="0" dirty="0" err="1"/>
              <a:t>로얄</a:t>
            </a:r>
            <a:r>
              <a:rPr lang="ko-KR" altLang="en-US" b="0" i="0" dirty="0"/>
              <a:t> 마케팅을 진행할 것입니다</a:t>
            </a:r>
            <a:r>
              <a:rPr lang="en-US" altLang="ko-KR" b="1" i="0" dirty="0"/>
              <a:t>.(</a:t>
            </a:r>
            <a:r>
              <a:rPr lang="ko-KR" altLang="en-US" b="1" i="0" dirty="0"/>
              <a:t>클릭</a:t>
            </a:r>
            <a:r>
              <a:rPr lang="en-US" altLang="ko-KR" b="1" i="0" dirty="0"/>
              <a:t>)</a:t>
            </a:r>
          </a:p>
          <a:p>
            <a:endParaRPr lang="en-US" altLang="ko-KR" b="0" i="0" dirty="0"/>
          </a:p>
          <a:p>
            <a:r>
              <a:rPr lang="en-US" altLang="ko-KR" dirty="0"/>
              <a:t>•</a:t>
            </a:r>
            <a:r>
              <a:rPr lang="en-US" altLang="ko-KR" b="0" i="0" dirty="0"/>
              <a:t> </a:t>
            </a:r>
            <a:r>
              <a:rPr lang="ko-KR" altLang="en-US" b="0" i="0" dirty="0"/>
              <a:t>최종적으로 저희 서비스의 </a:t>
            </a:r>
            <a:r>
              <a:rPr lang="en-US" altLang="ko-KR" b="0" i="0" dirty="0"/>
              <a:t>STP </a:t>
            </a:r>
            <a:r>
              <a:rPr lang="ko-KR" altLang="en-US" b="0" i="0" dirty="0"/>
              <a:t>전략은 경쟁사와 대비하여 </a:t>
            </a:r>
            <a:r>
              <a:rPr lang="en-US" altLang="ko-KR" b="0" i="0" dirty="0"/>
              <a:t>high-end </a:t>
            </a:r>
            <a:r>
              <a:rPr lang="ko-KR" altLang="en-US" b="0" i="0" dirty="0"/>
              <a:t>브랜드만 취급하는 고급화 전략을 사용할 것이며</a:t>
            </a:r>
            <a:r>
              <a:rPr lang="en-US" altLang="ko-KR" b="0" i="0" dirty="0"/>
              <a:t>, </a:t>
            </a:r>
            <a:r>
              <a:rPr lang="ko-KR" altLang="en-US" b="0" i="0" dirty="0"/>
              <a:t>그에 걸맞는 중산층 이상의 고급용품을 주로 취급하는 소비자들을 </a:t>
            </a:r>
            <a:r>
              <a:rPr lang="ko-KR" altLang="en-US" b="0" i="0" dirty="0" err="1"/>
              <a:t>타켓팅하여</a:t>
            </a:r>
            <a:r>
              <a:rPr lang="ko-KR" altLang="en-US" b="0" i="0" dirty="0"/>
              <a:t> 마케팅 할 것입니다</a:t>
            </a:r>
            <a:r>
              <a:rPr lang="en-US" altLang="ko-KR" b="0" i="0" dirty="0"/>
              <a:t>.</a:t>
            </a:r>
            <a:r>
              <a:rPr lang="ko-KR" altLang="en-US" b="0" i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C25C4-98F1-4DCD-B7D8-1306BEB30CE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6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• </a:t>
            </a:r>
            <a:r>
              <a:rPr lang="ko-KR" altLang="en-US" dirty="0"/>
              <a:t>다음은 외부와 내부 환경에 따른 </a:t>
            </a:r>
            <a:r>
              <a:rPr lang="en-US" altLang="ko-KR" dirty="0"/>
              <a:t>SWOT </a:t>
            </a:r>
            <a:r>
              <a:rPr lang="ko-KR" altLang="en-US" dirty="0"/>
              <a:t>분석 결과와 그에 따른 맞춤 전략입니다</a:t>
            </a:r>
            <a:r>
              <a:rPr lang="en-US" altLang="ko-KR" dirty="0"/>
              <a:t>.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• </a:t>
            </a:r>
            <a:r>
              <a:rPr lang="ko-KR" altLang="en-US" dirty="0"/>
              <a:t>먼저 외부 환경적으로 봤을 때</a:t>
            </a:r>
            <a:r>
              <a:rPr lang="en-US" altLang="ko-KR" dirty="0"/>
              <a:t>, </a:t>
            </a:r>
            <a:r>
              <a:rPr lang="ko-KR" altLang="en-US" dirty="0"/>
              <a:t>현재 가구 구독플랫폼은 대표적으로 </a:t>
            </a:r>
            <a:r>
              <a:rPr lang="en-US" altLang="ko-KR" dirty="0"/>
              <a:t>‘</a:t>
            </a:r>
            <a:r>
              <a:rPr lang="ko-KR" altLang="en-US" dirty="0" err="1"/>
              <a:t>로마드</a:t>
            </a:r>
            <a:r>
              <a:rPr lang="en-US" altLang="ko-KR" dirty="0"/>
              <a:t>＇</a:t>
            </a:r>
            <a:r>
              <a:rPr lang="ko-KR" altLang="en-US" dirty="0"/>
              <a:t>한 곳인 점과 </a:t>
            </a:r>
            <a:r>
              <a:rPr lang="en-US" altLang="ko-KR" dirty="0"/>
              <a:t>high-end </a:t>
            </a:r>
            <a:r>
              <a:rPr lang="ko-KR" altLang="en-US" dirty="0"/>
              <a:t>브랜드의 소비가 늘고</a:t>
            </a:r>
            <a:r>
              <a:rPr lang="en-US" altLang="ko-KR" dirty="0"/>
              <a:t>,</a:t>
            </a:r>
            <a:r>
              <a:rPr lang="ko-KR" altLang="en-US" dirty="0"/>
              <a:t> 인테리어와 가구에 대한 소비자들의 관심이 높아지는 것이 기회로 작용되고 있습니다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en-US" altLang="ko-KR" b="0" dirty="0"/>
              <a:t>• </a:t>
            </a:r>
            <a:r>
              <a:rPr lang="ko-KR" altLang="en-US" b="0" dirty="0"/>
              <a:t>하지만 구독 경제 플랫폼의 구조상 낮은 진입 장벽이 위협적인 요소이며</a:t>
            </a:r>
            <a:r>
              <a:rPr lang="en-US" altLang="ko-KR" b="0" dirty="0"/>
              <a:t>,</a:t>
            </a:r>
          </a:p>
          <a:p>
            <a:endParaRPr lang="en-US" altLang="ko-KR" b="0" dirty="0"/>
          </a:p>
          <a:p>
            <a:r>
              <a:rPr lang="ko-KR" altLang="en-US" b="0" dirty="0"/>
              <a:t>잦은 가구의 유통이 이루어지는 서비스이기 때문에 유통시장의 규모가 작아지거나</a:t>
            </a:r>
            <a:r>
              <a:rPr lang="en-US" altLang="ko-KR" b="0" dirty="0"/>
              <a:t>, </a:t>
            </a:r>
            <a:r>
              <a:rPr lang="ko-KR" altLang="en-US" b="0" dirty="0"/>
              <a:t>시장의 흐름에 문제가 생기게 되면</a:t>
            </a:r>
            <a:r>
              <a:rPr lang="en-US" altLang="ko-KR" b="0" dirty="0"/>
              <a:t>,</a:t>
            </a:r>
            <a:r>
              <a:rPr lang="ko-KR" altLang="en-US" b="0" dirty="0"/>
              <a:t> 본 서비스 운영에 위협이 될 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en-US" altLang="ko-KR" dirty="0"/>
              <a:t>•</a:t>
            </a:r>
            <a:r>
              <a:rPr lang="en-US" altLang="ko-KR" b="0" dirty="0"/>
              <a:t> </a:t>
            </a:r>
            <a:r>
              <a:rPr lang="ko-KR" altLang="en-US" b="0" dirty="0"/>
              <a:t>서비스 내부적인 부분에선 소비자들이 많은 인테리어 브랜드에 대한 고민비용을 절감시킬 수 있으며</a:t>
            </a:r>
            <a:r>
              <a:rPr lang="en-US" altLang="ko-KR" b="0" dirty="0"/>
              <a:t>,</a:t>
            </a:r>
          </a:p>
          <a:p>
            <a:endParaRPr lang="en-US" altLang="ko-KR" b="0" dirty="0"/>
          </a:p>
          <a:p>
            <a:r>
              <a:rPr lang="ko-KR" altLang="en-US" dirty="0"/>
              <a:t>다양한 고가의 제품을 </a:t>
            </a:r>
            <a:r>
              <a:rPr lang="ko-KR" altLang="en-US" b="0" dirty="0"/>
              <a:t>개인 맞춤형 서비스로 제공할 수 있다는 강점이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en-US" altLang="ko-KR" dirty="0"/>
              <a:t>• </a:t>
            </a:r>
            <a:r>
              <a:rPr lang="ko-KR" altLang="en-US" dirty="0"/>
              <a:t>하지만 브랜드의 종류가 다양하지 못하고</a:t>
            </a:r>
            <a:r>
              <a:rPr lang="en-US" altLang="ko-KR" dirty="0"/>
              <a:t>, </a:t>
            </a:r>
            <a:r>
              <a:rPr lang="ko-KR" altLang="en-US" dirty="0"/>
              <a:t>높은 가격대의 인테리어 용품만 취급하기에 고객층이 얇을 것이고</a:t>
            </a:r>
            <a:r>
              <a:rPr lang="en-US" altLang="ko-KR" dirty="0"/>
              <a:t>, </a:t>
            </a:r>
            <a:r>
              <a:rPr lang="ko-KR" altLang="en-US" dirty="0"/>
              <a:t>가구의 유지</a:t>
            </a:r>
            <a:r>
              <a:rPr lang="en-US" altLang="ko-KR" dirty="0"/>
              <a:t>/</a:t>
            </a:r>
            <a:r>
              <a:rPr lang="ko-KR" altLang="en-US" dirty="0"/>
              <a:t>관리 비용이 많이 발생 할 수 있습니다</a:t>
            </a:r>
            <a:r>
              <a:rPr lang="en-US" altLang="ko-KR" dirty="0"/>
              <a:t>.</a:t>
            </a:r>
          </a:p>
          <a:p>
            <a:endParaRPr lang="en-US" altLang="ko-KR" b="0" dirty="0"/>
          </a:p>
          <a:p>
            <a:r>
              <a:rPr lang="en-US" altLang="ko-KR" dirty="0"/>
              <a:t>•</a:t>
            </a:r>
            <a:r>
              <a:rPr lang="en-US" altLang="ko-KR" b="0" dirty="0"/>
              <a:t> </a:t>
            </a:r>
            <a:r>
              <a:rPr lang="ko-KR" altLang="en-US" b="0" dirty="0"/>
              <a:t>이러한 분석 결과를 활용한 전략에 대해 말씀드리겠습니다</a:t>
            </a:r>
            <a:r>
              <a:rPr lang="en-US" altLang="ko-KR" b="1" dirty="0"/>
              <a:t>.(</a:t>
            </a:r>
            <a:r>
              <a:rPr lang="ko-KR" altLang="en-US" b="1" dirty="0"/>
              <a:t>클릭</a:t>
            </a:r>
            <a:r>
              <a:rPr lang="en-US" altLang="ko-KR" b="1" dirty="0"/>
              <a:t>)</a:t>
            </a:r>
          </a:p>
          <a:p>
            <a:endParaRPr lang="en-US" altLang="ko-KR" b="0" i="0" dirty="0"/>
          </a:p>
          <a:p>
            <a:r>
              <a:rPr lang="en-US" altLang="ko-KR" dirty="0"/>
              <a:t>•</a:t>
            </a:r>
            <a:r>
              <a:rPr lang="en-US" altLang="ko-KR" b="0" i="0" dirty="0"/>
              <a:t> </a:t>
            </a:r>
            <a:r>
              <a:rPr lang="ko-KR" altLang="en-US" b="0" i="0" dirty="0"/>
              <a:t>먼저 </a:t>
            </a:r>
            <a:r>
              <a:rPr lang="en-US" altLang="ko-KR" b="0" i="0" dirty="0"/>
              <a:t>high-end </a:t>
            </a:r>
            <a:r>
              <a:rPr lang="ko-KR" altLang="en-US" b="0" i="0" dirty="0"/>
              <a:t>브랜드에 대한 높은 소비와</a:t>
            </a:r>
            <a:r>
              <a:rPr lang="en-US" altLang="ko-KR" b="0" i="0" dirty="0"/>
              <a:t>,</a:t>
            </a:r>
            <a:r>
              <a:rPr lang="ko-KR" altLang="en-US" b="0" i="0" dirty="0"/>
              <a:t> 인테리어</a:t>
            </a:r>
            <a:r>
              <a:rPr lang="en-US" altLang="ko-KR" b="0" i="0" dirty="0"/>
              <a:t> / </a:t>
            </a:r>
            <a:r>
              <a:rPr lang="ko-KR" altLang="en-US" b="0" i="0" dirty="0"/>
              <a:t>가구에 대한 높아진 관심을 기회삼아 </a:t>
            </a:r>
            <a:endParaRPr lang="en-US" altLang="ko-KR" b="0" i="0" dirty="0"/>
          </a:p>
          <a:p>
            <a:endParaRPr lang="en-US" altLang="ko-KR" b="0" i="0" dirty="0"/>
          </a:p>
          <a:p>
            <a:r>
              <a:rPr lang="ko-KR" altLang="en-US" b="0" i="0" dirty="0"/>
              <a:t>본 서비스의 강점인</a:t>
            </a:r>
            <a:r>
              <a:rPr lang="en-US" altLang="ko-KR" b="0" i="0" dirty="0"/>
              <a:t>, </a:t>
            </a:r>
            <a:r>
              <a:rPr lang="ko-KR" altLang="en-US" b="0" i="0" dirty="0"/>
              <a:t>고가의 제품을 다양하게 사용해볼 수 있는 개인 맞춤형 서비스를 효과적으로 제공하면 좋을 것입니다</a:t>
            </a:r>
            <a:r>
              <a:rPr lang="en-US" altLang="ko-KR" b="1" i="0" dirty="0"/>
              <a:t>.(</a:t>
            </a:r>
            <a:r>
              <a:rPr lang="ko-KR" altLang="en-US" b="1" i="0" dirty="0"/>
              <a:t>클릭</a:t>
            </a:r>
            <a:r>
              <a:rPr lang="en-US" altLang="ko-KR" b="1" i="0" dirty="0"/>
              <a:t>)</a:t>
            </a:r>
          </a:p>
          <a:p>
            <a:endParaRPr lang="en-US" altLang="ko-KR" b="0" i="0" dirty="0"/>
          </a:p>
          <a:p>
            <a:r>
              <a:rPr lang="en-US" altLang="ko-KR" dirty="0"/>
              <a:t>•</a:t>
            </a:r>
            <a:r>
              <a:rPr lang="en-US" altLang="ko-KR" b="0" i="0" dirty="0"/>
              <a:t> </a:t>
            </a:r>
            <a:r>
              <a:rPr lang="ko-KR" altLang="en-US" b="0" i="0" dirty="0"/>
              <a:t>다음은 낮은 진입장벽을 대비하여 더욱 다양한 </a:t>
            </a:r>
            <a:r>
              <a:rPr lang="en-US" altLang="ko-KR" b="0" i="0" dirty="0"/>
              <a:t>high-end </a:t>
            </a:r>
            <a:r>
              <a:rPr lang="ko-KR" altLang="en-US" b="0" i="0" dirty="0"/>
              <a:t>브랜드와 제휴를 맺고</a:t>
            </a:r>
            <a:r>
              <a:rPr lang="en-US" altLang="ko-KR" b="0" i="0" dirty="0"/>
              <a:t>,</a:t>
            </a:r>
            <a:r>
              <a:rPr lang="ko-KR" altLang="en-US" b="0" i="0" dirty="0"/>
              <a:t> 고객만족에 힘쓰면서 다른 경쟁사와의 차별화 전략을 이어가야 할 것입니다</a:t>
            </a:r>
            <a:r>
              <a:rPr lang="en-US" altLang="ko-KR" b="1" i="0" dirty="0"/>
              <a:t>.(</a:t>
            </a:r>
            <a:r>
              <a:rPr lang="ko-KR" altLang="en-US" b="1" i="0" dirty="0"/>
              <a:t>클릭</a:t>
            </a:r>
            <a:r>
              <a:rPr lang="en-US" altLang="ko-KR" b="1" i="0" dirty="0"/>
              <a:t>)</a:t>
            </a:r>
          </a:p>
          <a:p>
            <a:endParaRPr lang="en-US" altLang="ko-KR" b="1" i="0" dirty="0"/>
          </a:p>
          <a:p>
            <a:r>
              <a:rPr lang="en-US" altLang="ko-KR" b="0" dirty="0"/>
              <a:t>•</a:t>
            </a:r>
            <a:r>
              <a:rPr lang="ko-KR" altLang="en-US" b="0" i="0" dirty="0"/>
              <a:t> 다음은 약점을 기회를 통해 이겨낼 전략입니다</a:t>
            </a:r>
            <a:r>
              <a:rPr lang="en-US" altLang="ko-KR" b="0" i="0" dirty="0"/>
              <a:t>.</a:t>
            </a:r>
          </a:p>
          <a:p>
            <a:endParaRPr lang="en-US" altLang="ko-KR" b="0" i="0" dirty="0"/>
          </a:p>
          <a:p>
            <a:r>
              <a:rPr lang="en-US" altLang="ko-KR" dirty="0"/>
              <a:t>•</a:t>
            </a:r>
            <a:r>
              <a:rPr lang="en-US" altLang="ko-KR" b="0" i="0" dirty="0"/>
              <a:t> </a:t>
            </a:r>
            <a:r>
              <a:rPr lang="ko-KR" altLang="en-US" b="0" i="0" dirty="0"/>
              <a:t>최근 </a:t>
            </a:r>
            <a:r>
              <a:rPr lang="en-US" altLang="ko-KR" b="0" i="0" dirty="0"/>
              <a:t>High-end </a:t>
            </a:r>
            <a:r>
              <a:rPr lang="ko-KR" altLang="en-US" b="0" i="0" dirty="0"/>
              <a:t>브랜드에 대한 소비가 증가하고</a:t>
            </a:r>
            <a:r>
              <a:rPr lang="en-US" altLang="ko-KR" b="0" i="0" dirty="0"/>
              <a:t>, </a:t>
            </a:r>
            <a:r>
              <a:rPr lang="ko-KR" altLang="en-US" b="0" i="0" dirty="0"/>
              <a:t>인테리어와 가구에 관심을 갖는 소비자가 늘었기 때문에 효과적인 </a:t>
            </a:r>
            <a:r>
              <a:rPr lang="en-US" altLang="ko-KR" b="0" i="0" dirty="0"/>
              <a:t>PR</a:t>
            </a:r>
            <a:r>
              <a:rPr lang="ko-KR" altLang="en-US" b="0" i="0" dirty="0"/>
              <a:t>을 통하여 넓은 고객층을 확립하면 좋을 것입니다</a:t>
            </a:r>
            <a:r>
              <a:rPr lang="en-US" altLang="ko-KR" b="1" i="0" dirty="0"/>
              <a:t>.(</a:t>
            </a:r>
            <a:r>
              <a:rPr lang="ko-KR" altLang="en-US" b="1" i="0" dirty="0"/>
              <a:t>클릭</a:t>
            </a:r>
            <a:r>
              <a:rPr lang="en-US" altLang="ko-KR" b="1" i="0" dirty="0"/>
              <a:t>)</a:t>
            </a:r>
          </a:p>
          <a:p>
            <a:endParaRPr lang="en-US" altLang="ko-KR" b="1" i="0" dirty="0"/>
          </a:p>
          <a:p>
            <a:r>
              <a:rPr lang="en-US" altLang="ko-KR" dirty="0"/>
              <a:t>•</a:t>
            </a:r>
            <a:r>
              <a:rPr lang="en-US" altLang="ko-KR" b="1" i="0" dirty="0"/>
              <a:t> </a:t>
            </a:r>
            <a:r>
              <a:rPr lang="ko-KR" altLang="en-US" b="0" i="0" dirty="0"/>
              <a:t>마지막으로 유통 시장의 변동에 의한 피해가 있을 수 있기에 한가지의 방법이 아닌 다양한 방법의 유통방법을 구축하고</a:t>
            </a:r>
            <a:r>
              <a:rPr lang="en-US" altLang="ko-KR" b="0" i="0" dirty="0"/>
              <a:t>,</a:t>
            </a:r>
          </a:p>
          <a:p>
            <a:endParaRPr lang="en-US" altLang="ko-KR" b="0" i="0" dirty="0"/>
          </a:p>
          <a:p>
            <a:r>
              <a:rPr lang="ko-KR" altLang="en-US" b="0" i="0" dirty="0"/>
              <a:t>재고와 고객들이 사용중인 제품에 대한 유지와 관리를 효율적으로 진행하여 유지관리 비용을 줄여야 할 것입니다</a:t>
            </a:r>
            <a:r>
              <a:rPr lang="en-US" altLang="ko-KR" b="0" i="0" dirty="0"/>
              <a:t>.</a:t>
            </a:r>
            <a:r>
              <a:rPr lang="en-US" altLang="ko-KR" b="1" i="0" dirty="0"/>
              <a:t>(</a:t>
            </a:r>
            <a:r>
              <a:rPr lang="ko-KR" altLang="en-US" b="1" i="0" dirty="0"/>
              <a:t>클릭</a:t>
            </a:r>
            <a:r>
              <a:rPr lang="en-US" altLang="ko-KR" b="1" i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C25C4-98F1-4DCD-B7D8-1306BEB30CE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3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서비스 매뉴얼에 대해서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아주레</a:t>
            </a:r>
            <a:r>
              <a:rPr lang="ko-KR" altLang="en-US" dirty="0"/>
              <a:t> 홈페이지 구성입니다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메인홈페이지</a:t>
            </a:r>
            <a:r>
              <a:rPr lang="ko-KR" altLang="en-US" dirty="0"/>
              <a:t> 안에 구독클래스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&amp;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위시리스트</a:t>
            </a:r>
            <a:r>
              <a:rPr lang="en-US" altLang="ko-KR" dirty="0"/>
              <a:t>, </a:t>
            </a:r>
            <a:r>
              <a:rPr lang="ko-KR" altLang="en-US" dirty="0"/>
              <a:t>오프라인 매장 찾기</a:t>
            </a:r>
            <a:r>
              <a:rPr lang="en-US" altLang="ko-KR" dirty="0"/>
              <a:t>, </a:t>
            </a:r>
            <a:r>
              <a:rPr lang="ko-KR" altLang="en-US" dirty="0"/>
              <a:t>문의 게시판으로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2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순서는 메인 홈페이이지부터  설명드릴 예정이며</a:t>
            </a:r>
            <a:r>
              <a:rPr lang="en-US" altLang="ko-KR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클릭</a:t>
            </a:r>
            <a:r>
              <a:rPr lang="en-US" altLang="ko-KR" b="1" dirty="0"/>
              <a:t>) </a:t>
            </a:r>
          </a:p>
          <a:p>
            <a:r>
              <a:rPr lang="ko-KR" altLang="en-US" dirty="0"/>
              <a:t>각 페이지에 중점으로 구현된 기능들을 같이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30F6-DAEF-4DA1-8261-55CB06DD4F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46C5-CE26-4F20-AA71-5931D333AD65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8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8773-3606-491A-8A95-D54A3326A5E2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47FF-CDB6-4CF4-89A1-D09C650ED60B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69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69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49071" y="171450"/>
            <a:ext cx="658003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49071" y="171450"/>
            <a:ext cx="658003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982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8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830E-6DD2-4CF9-B154-54A06FC422FE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4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4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B6DA-C09C-4EA7-B355-60BCFD6A78B1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34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34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D3BA-AE0E-4EC4-84DB-094AEA1F8CE2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7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7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9961-452F-4414-871C-FAEFE3C7E321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0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0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F98B5-CF9F-433E-8236-58B94F56D070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7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7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3482-13EE-4682-8085-3F7113EB647E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4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FF25-FA83-47EE-93DF-F6AC8A36437E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4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4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5130-8B3F-432A-BCAD-240292228B80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1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64A0-3021-4581-BB89-99526FB05EA3}" type="datetime1">
              <a:rPr lang="ko-KR" altLang="en-US" smtClean="0"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 </a:t>
            </a:r>
            <a:r>
              <a:rPr lang="en-US" altLang="ko-KR"/>
              <a:t>UI </a:t>
            </a:r>
            <a:r>
              <a:rPr lang="ko-KR" altLang="en-US"/>
              <a:t>전문가 양성과정</a:t>
            </a:r>
            <a:r>
              <a:rPr lang="en-US" altLang="ko-KR"/>
              <a:t>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0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4F1C-7934-425A-86C2-E220C6BC5C27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1032-7967-4D0E-B895-74F0F92BAC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0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slide" Target="slide210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slide" Target="slide230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0.xml"/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00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6" Type="http://schemas.openxmlformats.org/officeDocument/2006/relationships/slide" Target="slide2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slide" Target="slide270.xml"/><Relationship Id="rId5" Type="http://schemas.openxmlformats.org/officeDocument/2006/relationships/slide" Target="slide250.xml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0.png"/><Relationship Id="rId14" Type="http://schemas.openxmlformats.org/officeDocument/2006/relationships/image" Target="../media/image6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tretch>
            <a:fillRect/>
          </a:stretch>
        </p:blipFill>
        <p:spPr>
          <a:xfrm>
            <a:off x="0" y="0"/>
            <a:ext cx="999356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479072" y="2554501"/>
            <a:ext cx="6947857" cy="901169"/>
            <a:chOff x="381407" y="2554501"/>
            <a:chExt cx="6947857" cy="901169"/>
          </a:xfrm>
        </p:grpSpPr>
        <p:sp>
          <p:nvSpPr>
            <p:cNvPr id="9" name="직사각형 8"/>
            <p:cNvSpPr/>
            <p:nvPr/>
          </p:nvSpPr>
          <p:spPr>
            <a:xfrm>
              <a:off x="381407" y="2554501"/>
              <a:ext cx="69478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16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EF99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en-US" altLang="ko-KR" sz="1600" dirty="0">
                <a:solidFill>
                  <a:srgbClr val="FFEF99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94234" y="2885967"/>
              <a:ext cx="5922201" cy="56970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3200" spc="2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AZUREE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79071" y="3476442"/>
            <a:ext cx="6947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EF99"/>
                </a:solidFill>
                <a:latin typeface="나눔스퀘어 ExtraBold"/>
                <a:ea typeface="나눔스퀘어 ExtraBold"/>
              </a:rPr>
              <a:t>premium furniture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10617" y="2300417"/>
            <a:ext cx="12847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EF99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직사각형 9"/>
          <p:cNvSpPr/>
          <p:nvPr/>
        </p:nvSpPr>
        <p:spPr>
          <a:xfrm>
            <a:off x="1991899" y="2885967"/>
            <a:ext cx="5922201" cy="56970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3200" spc="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AZUREE</a:t>
            </a:r>
          </a:p>
        </p:txBody>
      </p:sp>
      <p:sp>
        <p:nvSpPr>
          <p:cNvPr id="23" name="직사각형 9"/>
          <p:cNvSpPr/>
          <p:nvPr/>
        </p:nvSpPr>
        <p:spPr>
          <a:xfrm>
            <a:off x="3576075" y="3933056"/>
            <a:ext cx="275384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Project</a:t>
            </a:r>
          </a:p>
        </p:txBody>
      </p:sp>
      <p:sp>
        <p:nvSpPr>
          <p:cNvPr id="24" name="직사각형 9"/>
          <p:cNvSpPr/>
          <p:nvPr/>
        </p:nvSpPr>
        <p:spPr>
          <a:xfrm>
            <a:off x="3576075" y="1961426"/>
            <a:ext cx="275384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Team1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40CA65-89B8-4A3B-834D-DC5AEA2BB0BE}"/>
              </a:ext>
            </a:extLst>
          </p:cNvPr>
          <p:cNvSpPr/>
          <p:nvPr/>
        </p:nvSpPr>
        <p:spPr>
          <a:xfrm flipV="1">
            <a:off x="7749058" y="6759339"/>
            <a:ext cx="2232248" cy="98661"/>
          </a:xfrm>
          <a:prstGeom prst="rect">
            <a:avLst/>
          </a:prstGeom>
          <a:solidFill>
            <a:srgbClr val="17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6"/>
          <p:cNvSpPr/>
          <p:nvPr/>
        </p:nvSpPr>
        <p:spPr>
          <a:xfrm>
            <a:off x="234069" y="829687"/>
            <a:ext cx="12282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02.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직사각형 17"/>
          <p:cNvSpPr/>
          <p:nvPr/>
        </p:nvSpPr>
        <p:spPr>
          <a:xfrm>
            <a:off x="1391923" y="836712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spc="-1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1100" spc="-1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홈페이지 구성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208584" y="1844824"/>
            <a:ext cx="7842567" cy="4183173"/>
            <a:chOff x="1118516" y="1844824"/>
            <a:chExt cx="7842567" cy="4183173"/>
          </a:xfrm>
        </p:grpSpPr>
        <p:sp>
          <p:nvSpPr>
            <p:cNvPr id="60" name="타원 59"/>
            <p:cNvSpPr/>
            <p:nvPr/>
          </p:nvSpPr>
          <p:spPr>
            <a:xfrm>
              <a:off x="3556861" y="2708920"/>
              <a:ext cx="2488652" cy="248865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오각형 29"/>
            <p:cNvSpPr/>
            <p:nvPr/>
          </p:nvSpPr>
          <p:spPr>
            <a:xfrm flipH="1">
              <a:off x="5917504" y="1844824"/>
              <a:ext cx="2511376" cy="1406000"/>
            </a:xfrm>
            <a:custGeom>
              <a:avLst/>
              <a:gdLst>
                <a:gd name="connsiteX0" fmla="*/ 0 w 1711852"/>
                <a:gd name="connsiteY0" fmla="*/ 0 h 621250"/>
                <a:gd name="connsiteX1" fmla="*/ 1401227 w 1711852"/>
                <a:gd name="connsiteY1" fmla="*/ 0 h 621250"/>
                <a:gd name="connsiteX2" fmla="*/ 1711852 w 1711852"/>
                <a:gd name="connsiteY2" fmla="*/ 310625 h 621250"/>
                <a:gd name="connsiteX3" fmla="*/ 1401227 w 1711852"/>
                <a:gd name="connsiteY3" fmla="*/ 621250 h 621250"/>
                <a:gd name="connsiteX4" fmla="*/ 0 w 1711852"/>
                <a:gd name="connsiteY4" fmla="*/ 621250 h 621250"/>
                <a:gd name="connsiteX5" fmla="*/ 0 w 1711852"/>
                <a:gd name="connsiteY5" fmla="*/ 0 h 621250"/>
                <a:gd name="connsiteX0" fmla="*/ 0 w 2350027"/>
                <a:gd name="connsiteY0" fmla="*/ 0 h 1406000"/>
                <a:gd name="connsiteX1" fmla="*/ 1401227 w 2350027"/>
                <a:gd name="connsiteY1" fmla="*/ 0 h 1406000"/>
                <a:gd name="connsiteX2" fmla="*/ 2350027 w 2350027"/>
                <a:gd name="connsiteY2" fmla="*/ 1406000 h 1406000"/>
                <a:gd name="connsiteX3" fmla="*/ 1401227 w 2350027"/>
                <a:gd name="connsiteY3" fmla="*/ 621250 h 1406000"/>
                <a:gd name="connsiteX4" fmla="*/ 0 w 2350027"/>
                <a:gd name="connsiteY4" fmla="*/ 621250 h 1406000"/>
                <a:gd name="connsiteX5" fmla="*/ 0 w 2350027"/>
                <a:gd name="connsiteY5" fmla="*/ 0 h 140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027" h="1406000">
                  <a:moveTo>
                    <a:pt x="0" y="0"/>
                  </a:moveTo>
                  <a:lnTo>
                    <a:pt x="1401227" y="0"/>
                  </a:lnTo>
                  <a:lnTo>
                    <a:pt x="2350027" y="1406000"/>
                  </a:lnTo>
                  <a:lnTo>
                    <a:pt x="1401227" y="621250"/>
                  </a:lnTo>
                  <a:lnTo>
                    <a:pt x="0" y="62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Pristina"/>
              </a:endParaRPr>
            </a:p>
          </p:txBody>
        </p:sp>
        <p:sp>
          <p:nvSpPr>
            <p:cNvPr id="62" name="오각형 29"/>
            <p:cNvSpPr/>
            <p:nvPr/>
          </p:nvSpPr>
          <p:spPr>
            <a:xfrm>
              <a:off x="1189343" y="1844824"/>
              <a:ext cx="2511376" cy="1406000"/>
            </a:xfrm>
            <a:custGeom>
              <a:avLst/>
              <a:gdLst>
                <a:gd name="connsiteX0" fmla="*/ 0 w 1711852"/>
                <a:gd name="connsiteY0" fmla="*/ 0 h 621250"/>
                <a:gd name="connsiteX1" fmla="*/ 1401227 w 1711852"/>
                <a:gd name="connsiteY1" fmla="*/ 0 h 621250"/>
                <a:gd name="connsiteX2" fmla="*/ 1711852 w 1711852"/>
                <a:gd name="connsiteY2" fmla="*/ 310625 h 621250"/>
                <a:gd name="connsiteX3" fmla="*/ 1401227 w 1711852"/>
                <a:gd name="connsiteY3" fmla="*/ 621250 h 621250"/>
                <a:gd name="connsiteX4" fmla="*/ 0 w 1711852"/>
                <a:gd name="connsiteY4" fmla="*/ 621250 h 621250"/>
                <a:gd name="connsiteX5" fmla="*/ 0 w 1711852"/>
                <a:gd name="connsiteY5" fmla="*/ 0 h 621250"/>
                <a:gd name="connsiteX0" fmla="*/ 0 w 2350027"/>
                <a:gd name="connsiteY0" fmla="*/ 0 h 1406000"/>
                <a:gd name="connsiteX1" fmla="*/ 1401227 w 2350027"/>
                <a:gd name="connsiteY1" fmla="*/ 0 h 1406000"/>
                <a:gd name="connsiteX2" fmla="*/ 2350027 w 2350027"/>
                <a:gd name="connsiteY2" fmla="*/ 1406000 h 1406000"/>
                <a:gd name="connsiteX3" fmla="*/ 1401227 w 2350027"/>
                <a:gd name="connsiteY3" fmla="*/ 621250 h 1406000"/>
                <a:gd name="connsiteX4" fmla="*/ 0 w 2350027"/>
                <a:gd name="connsiteY4" fmla="*/ 621250 h 1406000"/>
                <a:gd name="connsiteX5" fmla="*/ 0 w 2350027"/>
                <a:gd name="connsiteY5" fmla="*/ 0 h 140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027" h="1406000">
                  <a:moveTo>
                    <a:pt x="0" y="0"/>
                  </a:moveTo>
                  <a:lnTo>
                    <a:pt x="1401227" y="0"/>
                  </a:lnTo>
                  <a:lnTo>
                    <a:pt x="2350027" y="1406000"/>
                  </a:lnTo>
                  <a:lnTo>
                    <a:pt x="1401227" y="621250"/>
                  </a:lnTo>
                  <a:lnTo>
                    <a:pt x="0" y="62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Pristina"/>
              </a:endParaRPr>
            </a:p>
          </p:txBody>
        </p:sp>
        <p:sp>
          <p:nvSpPr>
            <p:cNvPr id="63" name="오각형 88"/>
            <p:cNvSpPr/>
            <p:nvPr/>
          </p:nvSpPr>
          <p:spPr>
            <a:xfrm>
              <a:off x="1166926" y="4660097"/>
              <a:ext cx="2531734" cy="1367900"/>
            </a:xfrm>
            <a:custGeom>
              <a:avLst/>
              <a:gdLst>
                <a:gd name="connsiteX0" fmla="*/ 0 w 1711852"/>
                <a:gd name="connsiteY0" fmla="*/ 0 h 621250"/>
                <a:gd name="connsiteX1" fmla="*/ 1401227 w 1711852"/>
                <a:gd name="connsiteY1" fmla="*/ 0 h 621250"/>
                <a:gd name="connsiteX2" fmla="*/ 1711852 w 1711852"/>
                <a:gd name="connsiteY2" fmla="*/ 310625 h 621250"/>
                <a:gd name="connsiteX3" fmla="*/ 1401227 w 1711852"/>
                <a:gd name="connsiteY3" fmla="*/ 621250 h 621250"/>
                <a:gd name="connsiteX4" fmla="*/ 0 w 1711852"/>
                <a:gd name="connsiteY4" fmla="*/ 621250 h 621250"/>
                <a:gd name="connsiteX5" fmla="*/ 0 w 1711852"/>
                <a:gd name="connsiteY5" fmla="*/ 0 h 621250"/>
                <a:gd name="connsiteX0" fmla="*/ 0 w 2369077"/>
                <a:gd name="connsiteY0" fmla="*/ 746650 h 1367900"/>
                <a:gd name="connsiteX1" fmla="*/ 1401227 w 2369077"/>
                <a:gd name="connsiteY1" fmla="*/ 746650 h 1367900"/>
                <a:gd name="connsiteX2" fmla="*/ 2369077 w 2369077"/>
                <a:gd name="connsiteY2" fmla="*/ 0 h 1367900"/>
                <a:gd name="connsiteX3" fmla="*/ 1401227 w 2369077"/>
                <a:gd name="connsiteY3" fmla="*/ 1367900 h 1367900"/>
                <a:gd name="connsiteX4" fmla="*/ 0 w 2369077"/>
                <a:gd name="connsiteY4" fmla="*/ 1367900 h 1367900"/>
                <a:gd name="connsiteX5" fmla="*/ 0 w 2369077"/>
                <a:gd name="connsiteY5" fmla="*/ 746650 h 13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077" h="1367900">
                  <a:moveTo>
                    <a:pt x="0" y="746650"/>
                  </a:moveTo>
                  <a:lnTo>
                    <a:pt x="1401227" y="746650"/>
                  </a:lnTo>
                  <a:lnTo>
                    <a:pt x="2369077" y="0"/>
                  </a:lnTo>
                  <a:lnTo>
                    <a:pt x="1401227" y="1367900"/>
                  </a:lnTo>
                  <a:lnTo>
                    <a:pt x="0" y="1367900"/>
                  </a:lnTo>
                  <a:lnTo>
                    <a:pt x="0" y="74665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Pristina"/>
              </a:endParaRPr>
            </a:p>
          </p:txBody>
        </p:sp>
        <p:sp>
          <p:nvSpPr>
            <p:cNvPr id="64" name="오각형 88"/>
            <p:cNvSpPr/>
            <p:nvPr/>
          </p:nvSpPr>
          <p:spPr>
            <a:xfrm flipH="1">
              <a:off x="5903714" y="4660097"/>
              <a:ext cx="2531734" cy="1367900"/>
            </a:xfrm>
            <a:custGeom>
              <a:avLst/>
              <a:gdLst>
                <a:gd name="connsiteX0" fmla="*/ 0 w 1711852"/>
                <a:gd name="connsiteY0" fmla="*/ 0 h 621250"/>
                <a:gd name="connsiteX1" fmla="*/ 1401227 w 1711852"/>
                <a:gd name="connsiteY1" fmla="*/ 0 h 621250"/>
                <a:gd name="connsiteX2" fmla="*/ 1711852 w 1711852"/>
                <a:gd name="connsiteY2" fmla="*/ 310625 h 621250"/>
                <a:gd name="connsiteX3" fmla="*/ 1401227 w 1711852"/>
                <a:gd name="connsiteY3" fmla="*/ 621250 h 621250"/>
                <a:gd name="connsiteX4" fmla="*/ 0 w 1711852"/>
                <a:gd name="connsiteY4" fmla="*/ 621250 h 621250"/>
                <a:gd name="connsiteX5" fmla="*/ 0 w 1711852"/>
                <a:gd name="connsiteY5" fmla="*/ 0 h 621250"/>
                <a:gd name="connsiteX0" fmla="*/ 0 w 2369077"/>
                <a:gd name="connsiteY0" fmla="*/ 746650 h 1367900"/>
                <a:gd name="connsiteX1" fmla="*/ 1401227 w 2369077"/>
                <a:gd name="connsiteY1" fmla="*/ 746650 h 1367900"/>
                <a:gd name="connsiteX2" fmla="*/ 2369077 w 2369077"/>
                <a:gd name="connsiteY2" fmla="*/ 0 h 1367900"/>
                <a:gd name="connsiteX3" fmla="*/ 1401227 w 2369077"/>
                <a:gd name="connsiteY3" fmla="*/ 1367900 h 1367900"/>
                <a:gd name="connsiteX4" fmla="*/ 0 w 2369077"/>
                <a:gd name="connsiteY4" fmla="*/ 1367900 h 1367900"/>
                <a:gd name="connsiteX5" fmla="*/ 0 w 2369077"/>
                <a:gd name="connsiteY5" fmla="*/ 746650 h 13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077" h="1367900">
                  <a:moveTo>
                    <a:pt x="0" y="746650"/>
                  </a:moveTo>
                  <a:lnTo>
                    <a:pt x="1401227" y="746650"/>
                  </a:lnTo>
                  <a:lnTo>
                    <a:pt x="2369077" y="0"/>
                  </a:lnTo>
                  <a:lnTo>
                    <a:pt x="1401227" y="1367900"/>
                  </a:lnTo>
                  <a:lnTo>
                    <a:pt x="0" y="1367900"/>
                  </a:lnTo>
                  <a:lnTo>
                    <a:pt x="0" y="74665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Pristin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89343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Subscription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Q&amp;A board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오각형 68"/>
            <p:cNvSpPr/>
            <p:nvPr/>
          </p:nvSpPr>
          <p:spPr>
            <a:xfrm>
              <a:off x="1166926" y="3345503"/>
              <a:ext cx="2335220" cy="1004341"/>
            </a:xfrm>
            <a:prstGeom prst="homePlate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My page </a:t>
              </a:r>
            </a:p>
            <a:p>
              <a:pPr lvl="0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&amp; wish</a:t>
              </a:r>
            </a:p>
          </p:txBody>
        </p:sp>
        <p:sp>
          <p:nvSpPr>
            <p:cNvPr id="70" name="오각형 69"/>
            <p:cNvSpPr/>
            <p:nvPr/>
          </p:nvSpPr>
          <p:spPr>
            <a:xfrm flipH="1">
              <a:off x="6105128" y="3345503"/>
              <a:ext cx="2335220" cy="1004341"/>
            </a:xfrm>
            <a:prstGeom prst="homePlate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r">
                <a:defRPr/>
              </a:pPr>
              <a:r>
                <a:rPr lang="en-US" altLang="ko-KR" sz="2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 Main    homepage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F2A93FE5-3EAA-484A-B7D3-8991F737DC6A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A01E3B-B6A1-4BD6-881F-3E1B5D82DB4B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B027B-3FCD-4CFD-A27D-6F60D15FD782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메뉴얼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ko-KR" altLang="en-US" sz="1400" dirty="0">
                <a:solidFill>
                  <a:schemeClr val="bg1"/>
                </a:solidFill>
              </a:rPr>
              <a:t>홈페이지 구성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그룹 11">
            <a:extLst>
              <a:ext uri="{FF2B5EF4-FFF2-40B4-BE49-F238E27FC236}">
                <a16:creationId xmlns:a16="http://schemas.microsoft.com/office/drawing/2014/main" id="{22B2C43A-F7D1-4763-927B-E0A27124877E}"/>
              </a:ext>
            </a:extLst>
          </p:cNvPr>
          <p:cNvGrpSpPr/>
          <p:nvPr/>
        </p:nvGrpSpPr>
        <p:grpSpPr>
          <a:xfrm>
            <a:off x="8440236" y="6381328"/>
            <a:ext cx="1465764" cy="446800"/>
            <a:chOff x="539554" y="2852935"/>
            <a:chExt cx="1916984" cy="543735"/>
          </a:xfrm>
        </p:grpSpPr>
        <p:sp>
          <p:nvSpPr>
            <p:cNvPr id="28" name="직사각형 12">
              <a:extLst>
                <a:ext uri="{FF2B5EF4-FFF2-40B4-BE49-F238E27FC236}">
                  <a16:creationId xmlns:a16="http://schemas.microsoft.com/office/drawing/2014/main" id="{7DB9D6FD-A060-47F9-9AB9-941414367B6C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9" name="직사각형 13">
              <a:extLst>
                <a:ext uri="{FF2B5EF4-FFF2-40B4-BE49-F238E27FC236}">
                  <a16:creationId xmlns:a16="http://schemas.microsoft.com/office/drawing/2014/main" id="{1D8600F6-DE95-4AAD-91DC-89B57353C515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0" name="직사각형 14">
              <a:extLst>
                <a:ext uri="{FF2B5EF4-FFF2-40B4-BE49-F238E27FC236}">
                  <a16:creationId xmlns:a16="http://schemas.microsoft.com/office/drawing/2014/main" id="{9770457D-5545-4B8E-8A1B-EC0F2B798C0A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7B3398-E57E-418F-BBD2-A679F4FF7EBD}"/>
              </a:ext>
            </a:extLst>
          </p:cNvPr>
          <p:cNvCxnSpPr>
            <a:cxnSpLocks/>
          </p:cNvCxnSpPr>
          <p:nvPr/>
        </p:nvCxnSpPr>
        <p:spPr>
          <a:xfrm>
            <a:off x="3715476" y="222402"/>
            <a:ext cx="6190524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4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276999"/>
            <a:ext cx="603312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FA65B7-311C-478F-8D2B-9B70469DF0AF}"/>
              </a:ext>
            </a:extLst>
          </p:cNvPr>
          <p:cNvCxnSpPr>
            <a:cxnSpLocks/>
          </p:cNvCxnSpPr>
          <p:nvPr/>
        </p:nvCxnSpPr>
        <p:spPr>
          <a:xfrm>
            <a:off x="925162" y="4005064"/>
            <a:ext cx="9003496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9746B33-F744-46BA-BE7C-3A0ED750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4" y="3545746"/>
            <a:ext cx="1371719" cy="310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4078D9-D186-4C35-8CBE-CD1D60AE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63" y="4153460"/>
            <a:ext cx="1012024" cy="317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372FC2-1435-4F2B-94A7-C6778FE2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444" y="3563828"/>
            <a:ext cx="1475360" cy="310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F4E5F6-93A6-4EBD-92F3-1964E3A6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804" y="4115089"/>
            <a:ext cx="1475360" cy="310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79D907-BAEB-419A-AAAB-F86FAEF91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128" y="3563828"/>
            <a:ext cx="1475360" cy="3109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36F110-7370-412A-B459-8E2895400ED3}"/>
              </a:ext>
            </a:extLst>
          </p:cNvPr>
          <p:cNvSpPr/>
          <p:nvPr/>
        </p:nvSpPr>
        <p:spPr>
          <a:xfrm>
            <a:off x="1226916" y="3017009"/>
            <a:ext cx="668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AD6BB8-1AD5-4BD1-888D-E706A66B5D25}"/>
              </a:ext>
            </a:extLst>
          </p:cNvPr>
          <p:cNvSpPr/>
          <p:nvPr/>
        </p:nvSpPr>
        <p:spPr>
          <a:xfrm>
            <a:off x="2321309" y="4618874"/>
            <a:ext cx="863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 찾기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9A1523-1E6F-47E0-B766-08197F4D20F9}"/>
              </a:ext>
            </a:extLst>
          </p:cNvPr>
          <p:cNvSpPr/>
          <p:nvPr/>
        </p:nvSpPr>
        <p:spPr>
          <a:xfrm>
            <a:off x="3322761" y="2807082"/>
            <a:ext cx="1278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카카오페이 결제 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2F5D9B-9AAB-4FCC-811A-504BD33A0343}"/>
              </a:ext>
            </a:extLst>
          </p:cNvPr>
          <p:cNvSpPr/>
          <p:nvPr/>
        </p:nvSpPr>
        <p:spPr>
          <a:xfrm>
            <a:off x="4629911" y="4618874"/>
            <a:ext cx="147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구독 상품  리스트 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반납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EBC4A4-B8ED-457B-9AA1-338E99196A5B}"/>
              </a:ext>
            </a:extLst>
          </p:cNvPr>
          <p:cNvSpPr/>
          <p:nvPr/>
        </p:nvSpPr>
        <p:spPr>
          <a:xfrm>
            <a:off x="5996282" y="3062776"/>
            <a:ext cx="1278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맵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8621DD-C14F-4313-B19C-B5659F3FC03A}"/>
              </a:ext>
            </a:extLst>
          </p:cNvPr>
          <p:cNvSpPr/>
          <p:nvPr/>
        </p:nvSpPr>
        <p:spPr>
          <a:xfrm>
            <a:off x="7097559" y="4618874"/>
            <a:ext cx="1386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문의 게시판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729223-47B9-439B-861E-3E44651C5116}"/>
              </a:ext>
            </a:extLst>
          </p:cNvPr>
          <p:cNvSpPr/>
          <p:nvPr/>
        </p:nvSpPr>
        <p:spPr>
          <a:xfrm>
            <a:off x="7097559" y="4118235"/>
            <a:ext cx="1386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board</a:t>
            </a: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C071C756-F981-4FB6-8028-AC38F1C8C5BA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C959C4-C3E2-475B-B6EB-E40BB7A24341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9B9C9D-0CE7-4210-8ABE-8A7E61BCE298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메뉴얼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ko-KR" altLang="en-US" sz="1400" dirty="0">
                <a:solidFill>
                  <a:schemeClr val="bg1"/>
                </a:solidFill>
              </a:rPr>
              <a:t>서비스 이용 순서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3E97042E-D16E-410B-89E9-BFDABC4FD0C9}"/>
              </a:ext>
            </a:extLst>
          </p:cNvPr>
          <p:cNvGrpSpPr/>
          <p:nvPr/>
        </p:nvGrpSpPr>
        <p:grpSpPr>
          <a:xfrm>
            <a:off x="0" y="6381328"/>
            <a:ext cx="1465764" cy="446800"/>
            <a:chOff x="539554" y="2852935"/>
            <a:chExt cx="1916984" cy="543735"/>
          </a:xfrm>
        </p:grpSpPr>
        <p:sp>
          <p:nvSpPr>
            <p:cNvPr id="29" name="직사각형 12">
              <a:extLst>
                <a:ext uri="{FF2B5EF4-FFF2-40B4-BE49-F238E27FC236}">
                  <a16:creationId xmlns:a16="http://schemas.microsoft.com/office/drawing/2014/main" id="{58224EEB-2A06-4FB6-8656-B15CEAB0E1B4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0" name="직사각형 13">
              <a:extLst>
                <a:ext uri="{FF2B5EF4-FFF2-40B4-BE49-F238E27FC236}">
                  <a16:creationId xmlns:a16="http://schemas.microsoft.com/office/drawing/2014/main" id="{0DCB3B06-1431-459E-BEC6-4E239189840F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1" name="직사각형 14">
              <a:extLst>
                <a:ext uri="{FF2B5EF4-FFF2-40B4-BE49-F238E27FC236}">
                  <a16:creationId xmlns:a16="http://schemas.microsoft.com/office/drawing/2014/main" id="{8115BEDF-74B2-40CB-A2B9-241B25ABFAB8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463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949926"/>
            <a:ext cx="7097559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15"/>
          <p:cNvSpPr/>
          <p:nvPr/>
        </p:nvSpPr>
        <p:spPr>
          <a:xfrm>
            <a:off x="7341298" y="829687"/>
            <a:ext cx="2558691" cy="2686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8" name="직사각형 16"/>
          <p:cNvSpPr/>
          <p:nvPr/>
        </p:nvSpPr>
        <p:spPr>
          <a:xfrm>
            <a:off x="7341298" y="829687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직사각형 17"/>
          <p:cNvSpPr/>
          <p:nvPr/>
        </p:nvSpPr>
        <p:spPr>
          <a:xfrm>
            <a:off x="8499152" y="836712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    메인 페이지 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FA65B7-311C-478F-8D2B-9B70469DF0AF}"/>
              </a:ext>
            </a:extLst>
          </p:cNvPr>
          <p:cNvCxnSpPr>
            <a:cxnSpLocks/>
          </p:cNvCxnSpPr>
          <p:nvPr/>
        </p:nvCxnSpPr>
        <p:spPr>
          <a:xfrm>
            <a:off x="9906000" y="4005064"/>
            <a:ext cx="90034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9746B33-F744-46BA-BE7C-3A0ED750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" y="347464"/>
            <a:ext cx="2370463" cy="537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4078D9-D186-4C35-8CBE-CD1D60AE5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001" y="4153460"/>
            <a:ext cx="1012024" cy="317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372FC2-1435-4F2B-94A7-C6778FE2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282" y="3563828"/>
            <a:ext cx="1475360" cy="310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F4E5F6-93A6-4EBD-92F3-1964E3A6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0642" y="4115089"/>
            <a:ext cx="1475360" cy="310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79D907-BAEB-419A-AAAB-F86FAEF91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5966" y="3563828"/>
            <a:ext cx="1475360" cy="310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A85E52-D924-4337-ABA8-36CD49FF1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5792" y="4115088"/>
            <a:ext cx="1475360" cy="31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E4B632-90A8-4B40-BDF8-45F2188C0F9E}"/>
              </a:ext>
            </a:extLst>
          </p:cNvPr>
          <p:cNvSpPr/>
          <p:nvPr/>
        </p:nvSpPr>
        <p:spPr>
          <a:xfrm>
            <a:off x="0" y="6165304"/>
            <a:ext cx="9899989" cy="168863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994C5-6D4C-49F6-B890-B4ADF65C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560" y="1333594"/>
            <a:ext cx="10018314" cy="5928961"/>
          </a:xfrm>
          <a:prstGeom prst="rect">
            <a:avLst/>
          </a:prstGeom>
        </p:spPr>
      </p:pic>
      <p:grpSp>
        <p:nvGrpSpPr>
          <p:cNvPr id="20" name="그룹 11">
            <a:extLst>
              <a:ext uri="{FF2B5EF4-FFF2-40B4-BE49-F238E27FC236}">
                <a16:creationId xmlns:a16="http://schemas.microsoft.com/office/drawing/2014/main" id="{AE10F6A1-C75F-4026-A9A6-920E20CF2766}"/>
              </a:ext>
            </a:extLst>
          </p:cNvPr>
          <p:cNvGrpSpPr/>
          <p:nvPr/>
        </p:nvGrpSpPr>
        <p:grpSpPr>
          <a:xfrm>
            <a:off x="8434225" y="497"/>
            <a:ext cx="1465764" cy="446800"/>
            <a:chOff x="539554" y="2852935"/>
            <a:chExt cx="1916984" cy="543735"/>
          </a:xfrm>
        </p:grpSpPr>
        <p:sp>
          <p:nvSpPr>
            <p:cNvPr id="21" name="직사각형 12">
              <a:extLst>
                <a:ext uri="{FF2B5EF4-FFF2-40B4-BE49-F238E27FC236}">
                  <a16:creationId xmlns:a16="http://schemas.microsoft.com/office/drawing/2014/main" id="{BC2E9C45-71CF-4379-925E-DB7A4BEF7B8D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2" name="직사각형 13">
              <a:extLst>
                <a:ext uri="{FF2B5EF4-FFF2-40B4-BE49-F238E27FC236}">
                  <a16:creationId xmlns:a16="http://schemas.microsoft.com/office/drawing/2014/main" id="{AA4D50E7-76D4-4D34-BC2D-BE834ED5EE42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3" name="직사각형 14">
              <a:extLst>
                <a:ext uri="{FF2B5EF4-FFF2-40B4-BE49-F238E27FC236}">
                  <a16:creationId xmlns:a16="http://schemas.microsoft.com/office/drawing/2014/main" id="{CC7BE0FD-D00F-4670-8F0F-9236B6A0D257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7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BCC509-6047-4614-A176-504849399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92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3345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EF0E60-517F-4BF1-87E5-2A2D39D3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03"/>
            <a:ext cx="9906000" cy="5102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19F6A3-520A-4B72-90EF-9B90A5216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328" y="3573017"/>
            <a:ext cx="1794590" cy="267729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7A573E-640B-4E5E-AF0D-812A53B3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28" y="3573017"/>
            <a:ext cx="1767495" cy="26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2821E-7 -3.7037E-6 L 0.00769 0.50834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" y="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5691B0-AB6D-4785-AF1B-7E9EF08F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432" y="188640"/>
            <a:ext cx="5930814" cy="24831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7A0B5-FF80-4945-B396-0BE808FF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37" y="2420888"/>
            <a:ext cx="5518317" cy="23095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54B116-3296-481A-B86C-BFCAF776E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424" y="4400949"/>
            <a:ext cx="5930814" cy="24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F55384-C52D-4576-86C7-016E887380C6}"/>
              </a:ext>
            </a:extLst>
          </p:cNvPr>
          <p:cNvSpPr/>
          <p:nvPr/>
        </p:nvSpPr>
        <p:spPr>
          <a:xfrm>
            <a:off x="-87560" y="0"/>
            <a:ext cx="331236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FE7DCFF-ECCB-4380-995E-98AE1FE5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9" y="2537103"/>
            <a:ext cx="2876550" cy="1657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830C861-4625-410C-8A85-8027FF55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18" y="232200"/>
            <a:ext cx="2886075" cy="18573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5E398F-7AB1-4585-A34C-93E96A659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4" y="4644177"/>
            <a:ext cx="2886075" cy="17526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A977C5F-CE76-4173-8285-5C683CC49C0C}"/>
              </a:ext>
            </a:extLst>
          </p:cNvPr>
          <p:cNvGrpSpPr/>
          <p:nvPr/>
        </p:nvGrpSpPr>
        <p:grpSpPr>
          <a:xfrm>
            <a:off x="3603860" y="221485"/>
            <a:ext cx="6018993" cy="6515550"/>
            <a:chOff x="3603860" y="221485"/>
            <a:chExt cx="6018993" cy="65155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93057A5-A815-4D15-9FD2-92C4B521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0048" y="2564904"/>
              <a:ext cx="1404184" cy="207408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D1762EE-B394-4D8A-8912-BF64C881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3860" y="4784329"/>
              <a:ext cx="1332176" cy="19527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9429ED1-ECEB-48CD-B0A9-2791B547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0048" y="4784329"/>
              <a:ext cx="1404184" cy="19224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8F85952-0F54-4321-AAEA-4C19EE93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3860" y="2564905"/>
              <a:ext cx="1332176" cy="207408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4995825-D5CC-4687-8CA7-1DC1E38D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3860" y="221487"/>
              <a:ext cx="1332176" cy="219808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74CC132-5E3B-4C5D-83FD-44B8B104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90382" y="221485"/>
              <a:ext cx="1383850" cy="219808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C7919C-66A9-40E5-9FA1-2751886F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4224" y="221485"/>
              <a:ext cx="1383850" cy="21980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40607D6-C1D5-499D-89A4-E1FD760D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18066" y="261828"/>
              <a:ext cx="1214716" cy="215773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44FFFED-D72E-42D7-9C2A-E87E76185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57514" y="4784330"/>
              <a:ext cx="1386631" cy="192247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66D7FB3-4A46-4251-A89A-14CB23B3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08245" y="2564904"/>
              <a:ext cx="1262654" cy="207408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E8A1B2D-B61C-43AC-B0CB-33FC08F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54423" y="4787420"/>
              <a:ext cx="1368430" cy="191938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981CAB4-3361-4CB0-A4B0-5F96F71B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5368" y="2564904"/>
              <a:ext cx="1262653" cy="2074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823216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CB73E5-328D-436E-8DB6-8F422606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196752"/>
            <a:ext cx="2308500" cy="32225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956CA3-16D1-4A69-B82F-B2F41B0AAC8F}"/>
              </a:ext>
            </a:extLst>
          </p:cNvPr>
          <p:cNvSpPr/>
          <p:nvPr/>
        </p:nvSpPr>
        <p:spPr>
          <a:xfrm>
            <a:off x="7341298" y="829687"/>
            <a:ext cx="2558691" cy="2686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E5D67CBE-305B-478B-84B9-AD2ABB7587F6}"/>
              </a:ext>
            </a:extLst>
          </p:cNvPr>
          <p:cNvSpPr/>
          <p:nvPr/>
        </p:nvSpPr>
        <p:spPr>
          <a:xfrm>
            <a:off x="8499152" y="836712"/>
            <a:ext cx="6687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spc="-1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구독 결제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직사각형 16">
            <a:extLst>
              <a:ext uri="{FF2B5EF4-FFF2-40B4-BE49-F238E27FC236}">
                <a16:creationId xmlns:a16="http://schemas.microsoft.com/office/drawing/2014/main" id="{671FC139-123B-44AD-A9D5-E1DA0E44D6C8}"/>
              </a:ext>
            </a:extLst>
          </p:cNvPr>
          <p:cNvSpPr/>
          <p:nvPr/>
        </p:nvSpPr>
        <p:spPr>
          <a:xfrm>
            <a:off x="7341298" y="829687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EB9FC4-7A3F-4209-913E-1F88BC59DF47}"/>
              </a:ext>
            </a:extLst>
          </p:cNvPr>
          <p:cNvCxnSpPr>
            <a:cxnSpLocks/>
          </p:cNvCxnSpPr>
          <p:nvPr/>
        </p:nvCxnSpPr>
        <p:spPr>
          <a:xfrm>
            <a:off x="0" y="949926"/>
            <a:ext cx="7097559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아이폰, 아이폰 X, 아이콘, 평범한 디자인, 스마트폰, 디자인, 스케치, 모델, Ios, 만자나">
            <a:extLst>
              <a:ext uri="{FF2B5EF4-FFF2-40B4-BE49-F238E27FC236}">
                <a16:creationId xmlns:a16="http://schemas.microsoft.com/office/drawing/2014/main" id="{16899FB6-115F-4A2E-A775-178BF427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360" y="2448019"/>
            <a:ext cx="4444360" cy="432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F67381-3FC4-4019-BD49-530DF90C6D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9"/>
          <a:stretch/>
        </p:blipFill>
        <p:spPr>
          <a:xfrm>
            <a:off x="6505433" y="2852936"/>
            <a:ext cx="1778758" cy="363930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B5B169B-B0C5-41EC-9B70-9F8966F752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0" b="99297" l="1014" r="98818">
                        <a14:foregroundMark x1="31926" y1="2656" x2="13514" y2="6797"/>
                        <a14:foregroundMark x1="13514" y1="6797" x2="1182" y2="7031"/>
                        <a14:foregroundMark x1="26182" y1="4375" x2="71453" y2="5234"/>
                        <a14:foregroundMark x1="71453" y1="5234" x2="99324" y2="9766"/>
                        <a14:foregroundMark x1="81872" y1="4233" x2="82067" y2="4231"/>
                        <a14:foregroundMark x1="94141" y1="5644" x2="94595" y2="5703"/>
                        <a14:foregroundMark x1="92493" y1="6481" x2="95777" y2="7422"/>
                        <a14:foregroundMark x1="75507" y1="5000" x2="58615" y2="4375"/>
                        <a14:foregroundMark x1="25000" y1="3281" x2="10642" y2="2969"/>
                        <a14:foregroundMark x1="25338" y1="2109" x2="11655" y2="5547"/>
                        <a14:foregroundMark x1="13851" y1="2422" x2="10642" y2="5859"/>
                        <a14:foregroundMark x1="5574" y1="7422" x2="20270" y2="13438"/>
                        <a14:foregroundMark x1="20270" y1="13438" x2="20270" y2="13438"/>
                        <a14:foregroundMark x1="12838" y1="7969" x2="21115" y2="13203"/>
                        <a14:foregroundMark x1="13851" y1="8125" x2="22804" y2="14063"/>
                        <a14:foregroundMark x1="17061" y1="8438" x2="29730" y2="13438"/>
                        <a14:foregroundMark x1="21115" y1="8125" x2="35811" y2="13203"/>
                        <a14:foregroundMark x1="9459" y1="7578" x2="11318" y2="16797"/>
                        <a14:foregroundMark x1="8446" y1="8750" x2="14527" y2="21563"/>
                        <a14:foregroundMark x1="20439" y1="11016" x2="58277" y2="21250"/>
                        <a14:foregroundMark x1="27196" y1="10469" x2="77365" y2="15547"/>
                        <a14:foregroundMark x1="77365" y1="15547" x2="83277" y2="23750"/>
                        <a14:foregroundMark x1="83277" y1="23750" x2="59797" y2="26172"/>
                        <a14:foregroundMark x1="59797" y1="26172" x2="34797" y2="25547"/>
                        <a14:foregroundMark x1="34797" y1="25547" x2="34797" y2="25547"/>
                        <a14:foregroundMark x1="88851" y1="42734" x2="20101" y2="41094"/>
                        <a14:foregroundMark x1="20101" y1="41094" x2="7601" y2="18984"/>
                        <a14:foregroundMark x1="7601" y1="18984" x2="31588" y2="11641"/>
                        <a14:foregroundMark x1="31588" y1="11641" x2="76014" y2="13984"/>
                        <a14:foregroundMark x1="76014" y1="13984" x2="89020" y2="23203"/>
                        <a14:foregroundMark x1="89020" y1="23203" x2="86655" y2="42891"/>
                        <a14:foregroundMark x1="88851" y1="16797" x2="95101" y2="44688"/>
                        <a14:foregroundMark x1="95101" y1="44688" x2="95101" y2="44688"/>
                        <a14:foregroundMark x1="88514" y1="17188" x2="94595" y2="43828"/>
                        <a14:foregroundMark x1="92061" y1="20938" x2="84291" y2="38125"/>
                        <a14:foregroundMark x1="84966" y1="23828" x2="79054" y2="37109"/>
                        <a14:foregroundMark x1="82770" y1="29297" x2="55743" y2="33047"/>
                        <a14:foregroundMark x1="42399" y1="33359" x2="57601" y2="37109"/>
                        <a14:foregroundMark x1="37331" y1="30000" x2="56081" y2="34609"/>
                        <a14:foregroundMark x1="34797" y1="32656" x2="49662" y2="35547"/>
                        <a14:foregroundMark x1="13176" y1="33047" x2="8108" y2="43984"/>
                        <a14:foregroundMark x1="10304" y1="36797" x2="10304" y2="62266"/>
                        <a14:foregroundMark x1="7095" y1="44609" x2="10811" y2="76797"/>
                        <a14:foregroundMark x1="10811" y1="76797" x2="11993" y2="78281"/>
                        <a14:foregroundMark x1="12500" y1="62031" x2="16047" y2="94844"/>
                        <a14:foregroundMark x1="5687" y1="95058" x2="33784" y2="88672"/>
                        <a14:foregroundMark x1="31926" y1="86641" x2="52027" y2="72344"/>
                        <a14:foregroundMark x1="39527" y1="87891" x2="72297" y2="65000"/>
                        <a14:foregroundMark x1="84628" y1="50938" x2="94932" y2="75547"/>
                        <a14:foregroundMark x1="92568" y1="44297" x2="93919" y2="65781"/>
                        <a14:foregroundMark x1="97635" y1="46328" x2="95439" y2="68594"/>
                        <a14:foregroundMark x1="91723" y1="43828" x2="82095" y2="56563"/>
                        <a14:foregroundMark x1="80912" y1="38281" x2="45946" y2="82031"/>
                        <a14:foregroundMark x1="82432" y1="66172" x2="55405" y2="77266"/>
                        <a14:foregroundMark x1="94932" y1="69063" x2="39527" y2="77734"/>
                        <a14:foregroundMark x1="87500" y1="76406" x2="29730" y2="76094"/>
                        <a14:foregroundMark x1="27196" y1="70781" x2="45439" y2="71719"/>
                        <a14:foregroundMark x1="45439" y1="71719" x2="52872" y2="70938"/>
                        <a14:foregroundMark x1="39865" y1="67031" x2="16385" y2="68906"/>
                        <a14:foregroundMark x1="2365" y1="50781" x2="6926" y2="93125"/>
                        <a14:foregroundMark x1="10165" y1="96957" x2="67399" y2="88594"/>
                        <a14:foregroundMark x1="67399" y1="88594" x2="87162" y2="89297"/>
                        <a14:foregroundMark x1="87162" y1="89297" x2="57432" y2="99297"/>
                        <a14:foregroundMark x1="57432" y1="99297" x2="15034" y2="97422"/>
                        <a14:foregroundMark x1="87838" y1="84922" x2="89527" y2="98594"/>
                        <a14:foregroundMark x1="89527" y1="98594" x2="35811" y2="99141"/>
                        <a14:foregroundMark x1="90372" y1="80547" x2="91723" y2="97734"/>
                        <a14:foregroundMark x1="85304" y1="11016" x2="91047" y2="22969"/>
                        <a14:foregroundMark x1="92905" y1="11875" x2="93919" y2="31641"/>
                        <a14:foregroundMark x1="70946" y1="31797" x2="61149" y2="35938"/>
                        <a14:foregroundMark x1="72973" y1="18984" x2="53209" y2="19688"/>
                        <a14:foregroundMark x1="72635" y1="20234" x2="51689" y2="20234"/>
                        <a14:foregroundMark x1="43983" y1="4018" x2="55743" y2="5391"/>
                        <a14:foregroundMark x1="55743" y1="5391" x2="64358" y2="4688"/>
                        <a14:foregroundMark x1="67230" y1="4531" x2="61752" y2="4265"/>
                        <a14:foregroundMark x1="95047" y1="3813" x2="97635" y2="6250"/>
                        <a14:foregroundMark x1="89348" y1="2744" x2="94257" y2="5156"/>
                        <a14:foregroundMark x1="82295" y1="2659" x2="89189" y2="5547"/>
                        <a14:foregroundMark x1="78716" y1="2813" x2="88514" y2="4375"/>
                        <a14:foregroundMark x1="86993" y1="2969" x2="92061" y2="3359"/>
                        <a14:foregroundMark x1="89793" y1="2750" x2="93243" y2="4141"/>
                        <a14:foregroundMark x1="4899" y1="3125" x2="6926" y2="7969"/>
                        <a14:foregroundMark x1="7697" y1="2369" x2="6250" y2="4531"/>
                        <a14:foregroundMark x1="15709" y1="1406" x2="20777" y2="5156"/>
                        <a14:foregroundMark x1="1182" y1="2500" x2="6926" y2="6719"/>
                        <a14:foregroundMark x1="28716" y1="6875" x2="32264" y2="8281"/>
                        <a14:foregroundMark x1="44932" y1="80313" x2="57601" y2="85469"/>
                        <a14:foregroundMark x1="91385" y1="2969" x2="87500" y2="2813"/>
                        <a14:foregroundMark x1="96115" y1="3438" x2="87838" y2="3281"/>
                        <a14:foregroundMark x1="93919" y1="2656" x2="91394" y2="2656"/>
                        <a14:foregroundMark x1="80574" y1="3984" x2="71284" y2="3594"/>
                        <a14:foregroundMark x1="79561" y1="2969" x2="73649" y2="3125"/>
                        <a14:foregroundMark x1="80912" y1="3125" x2="73649" y2="2969"/>
                        <a14:foregroundMark x1="74155" y1="2656" x2="74155" y2="2656"/>
                        <a14:foregroundMark x1="74155" y1="2813" x2="86993" y2="3672"/>
                        <a14:foregroundMark x1="81250" y1="3438" x2="86318" y2="3438"/>
                        <a14:foregroundMark x1="84628" y1="2578" x2="89189" y2="2578"/>
                        <a14:foregroundMark x1="83446" y1="2578" x2="87838" y2="2656"/>
                        <a14:foregroundMark x1="75507" y1="2656" x2="82432" y2="2969"/>
                        <a14:foregroundMark x1="69764" y1="3828" x2="75169" y2="3984"/>
                        <a14:foregroundMark x1="49155" y1="1406" x2="74662" y2="1719"/>
                        <a14:foregroundMark x1="74662" y1="1719" x2="19764" y2="2188"/>
                        <a14:foregroundMark x1="38851" y1="2031" x2="97297" y2="2578"/>
                        <a14:foregroundMark x1="94874" y1="2517" x2="97635" y2="2891"/>
                        <a14:foregroundMark x1="76014" y1="1719" x2="17568" y2="1953"/>
                        <a14:foregroundMark x1="17568" y1="1953" x2="10642" y2="1250"/>
                        <a14:foregroundMark x1="4099" y1="2317" x2="1351" y2="2422"/>
                        <a14:foregroundMark x1="15709" y1="1875" x2="8765" y2="2140"/>
                        <a14:foregroundMark x1="17905" y1="2578" x2="98649" y2="3906"/>
                        <a14:backgroundMark x1="99155" y1="97031" x2="96959" y2="99297"/>
                        <a14:backgroundMark x1="338" y1="95469" x2="10473" y2="99766"/>
                        <a14:backgroundMark x1="7095" y1="391" x2="2365" y2="1406"/>
                        <a14:backgroundMark x1="81250" y1="703" x2="99324" y2="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48" t="6281" r="1848" b="79"/>
          <a:stretch/>
        </p:blipFill>
        <p:spPr>
          <a:xfrm>
            <a:off x="6472767" y="2857170"/>
            <a:ext cx="1811424" cy="3626647"/>
          </a:xfrm>
          <a:prstGeom prst="rect">
            <a:avLst/>
          </a:prstGeom>
        </p:spPr>
      </p:pic>
      <p:grpSp>
        <p:nvGrpSpPr>
          <p:cNvPr id="18" name="그룹 11">
            <a:extLst>
              <a:ext uri="{FF2B5EF4-FFF2-40B4-BE49-F238E27FC236}">
                <a16:creationId xmlns:a16="http://schemas.microsoft.com/office/drawing/2014/main" id="{5336374B-125F-4BBB-8B08-924214678E2E}"/>
              </a:ext>
            </a:extLst>
          </p:cNvPr>
          <p:cNvGrpSpPr/>
          <p:nvPr/>
        </p:nvGrpSpPr>
        <p:grpSpPr>
          <a:xfrm>
            <a:off x="8313626" y="88072"/>
            <a:ext cx="1465764" cy="446800"/>
            <a:chOff x="539554" y="2852935"/>
            <a:chExt cx="1916984" cy="543735"/>
          </a:xfrm>
        </p:grpSpPr>
        <p:sp>
          <p:nvSpPr>
            <p:cNvPr id="19" name="직사각형 12">
              <a:extLst>
                <a:ext uri="{FF2B5EF4-FFF2-40B4-BE49-F238E27FC236}">
                  <a16:creationId xmlns:a16="http://schemas.microsoft.com/office/drawing/2014/main" id="{3FDD117D-42E7-4C37-8CE0-C4EAEDDC4DA8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0" name="직사각형 13">
              <a:extLst>
                <a:ext uri="{FF2B5EF4-FFF2-40B4-BE49-F238E27FC236}">
                  <a16:creationId xmlns:a16="http://schemas.microsoft.com/office/drawing/2014/main" id="{82B84A56-815C-46FD-89DA-539E4DA0D249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1" name="직사각형 14">
              <a:extLst>
                <a:ext uri="{FF2B5EF4-FFF2-40B4-BE49-F238E27FC236}">
                  <a16:creationId xmlns:a16="http://schemas.microsoft.com/office/drawing/2014/main" id="{B5229F98-F133-442F-B28D-A7AA252438AE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278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A6FC6A7-C3C8-403A-ACB6-BD720C85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198" y="58316"/>
            <a:ext cx="527319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75433A6-23FC-4AEC-91B1-FBC470A4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715" y="58316"/>
            <a:ext cx="520409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4" name="그룹 11">
            <a:extLst>
              <a:ext uri="{FF2B5EF4-FFF2-40B4-BE49-F238E27FC236}">
                <a16:creationId xmlns:a16="http://schemas.microsoft.com/office/drawing/2014/main" id="{B03BBCD9-163E-461B-A765-E2CC26611751}"/>
              </a:ext>
            </a:extLst>
          </p:cNvPr>
          <p:cNvGrpSpPr/>
          <p:nvPr/>
        </p:nvGrpSpPr>
        <p:grpSpPr>
          <a:xfrm>
            <a:off x="-2969262" y="116632"/>
            <a:ext cx="1920779" cy="583252"/>
            <a:chOff x="-7442843" y="2852936"/>
            <a:chExt cx="1920779" cy="583252"/>
          </a:xfrm>
        </p:grpSpPr>
        <p:sp>
          <p:nvSpPr>
            <p:cNvPr id="5" name="직사각형 12">
              <a:extLst>
                <a:ext uri="{FF2B5EF4-FFF2-40B4-BE49-F238E27FC236}">
                  <a16:creationId xmlns:a16="http://schemas.microsoft.com/office/drawing/2014/main" id="{8AA22C70-4BBA-49CD-B39F-71D7BA7F4754}"/>
                </a:ext>
              </a:extLst>
            </p:cNvPr>
            <p:cNvSpPr/>
            <p:nvPr/>
          </p:nvSpPr>
          <p:spPr>
            <a:xfrm>
              <a:off x="-7442843" y="2852936"/>
              <a:ext cx="181353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1</a:t>
              </a:r>
              <a:r>
                <a:rPr lang="ko-KR" altLang="en-US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조 </a:t>
              </a: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 project</a:t>
              </a:r>
              <a:endParaRPr lang="en-US" altLang="ko-KR" sz="9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6" name="직사각형 13">
              <a:extLst>
                <a:ext uri="{FF2B5EF4-FFF2-40B4-BE49-F238E27FC236}">
                  <a16:creationId xmlns:a16="http://schemas.microsoft.com/office/drawing/2014/main" id="{C524BEE0-AAC3-442F-A70F-B9F08FDE5D69}"/>
                </a:ext>
              </a:extLst>
            </p:cNvPr>
            <p:cNvSpPr/>
            <p:nvPr/>
          </p:nvSpPr>
          <p:spPr>
            <a:xfrm>
              <a:off x="-7439048" y="2955424"/>
              <a:ext cx="19169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5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PRESENTATION</a:t>
              </a:r>
              <a:endParaRPr lang="ko-KR" altLang="en-US" sz="17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7" name="직사각형 14">
              <a:extLst>
                <a:ext uri="{FF2B5EF4-FFF2-40B4-BE49-F238E27FC236}">
                  <a16:creationId xmlns:a16="http://schemas.microsoft.com/office/drawing/2014/main" id="{E2CC99F5-0F6A-49CC-B3FE-497C071DF490}"/>
                </a:ext>
              </a:extLst>
            </p:cNvPr>
            <p:cNvSpPr/>
            <p:nvPr/>
          </p:nvSpPr>
          <p:spPr>
            <a:xfrm>
              <a:off x="-7428001" y="3205356"/>
              <a:ext cx="181011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Azuree company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" name="직사각형 15">
            <a:extLst>
              <a:ext uri="{FF2B5EF4-FFF2-40B4-BE49-F238E27FC236}">
                <a16:creationId xmlns:a16="http://schemas.microsoft.com/office/drawing/2014/main" id="{44B2A9FA-A22B-4C72-BB96-0111078C3DB9}"/>
              </a:ext>
            </a:extLst>
          </p:cNvPr>
          <p:cNvSpPr/>
          <p:nvPr/>
        </p:nvSpPr>
        <p:spPr>
          <a:xfrm>
            <a:off x="-2967880" y="829687"/>
            <a:ext cx="2558691" cy="2686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3799F4C3-00CF-43F8-A982-AA129F4356A8}"/>
              </a:ext>
            </a:extLst>
          </p:cNvPr>
          <p:cNvSpPr/>
          <p:nvPr/>
        </p:nvSpPr>
        <p:spPr>
          <a:xfrm>
            <a:off x="-2988285" y="829687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직사각형 17">
            <a:extLst>
              <a:ext uri="{FF2B5EF4-FFF2-40B4-BE49-F238E27FC236}">
                <a16:creationId xmlns:a16="http://schemas.microsoft.com/office/drawing/2014/main" id="{92C4BA0A-37AB-4C60-91F7-6DA3E2B1431A}"/>
              </a:ext>
            </a:extLst>
          </p:cNvPr>
          <p:cNvSpPr/>
          <p:nvPr/>
        </p:nvSpPr>
        <p:spPr>
          <a:xfrm>
            <a:off x="-1830431" y="83671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My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page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&amp;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wish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F21D5F-D51C-49B4-98A4-77D398A8D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" y="0"/>
            <a:ext cx="495238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0EC711-A9D1-4217-B9C8-80E79C605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5" y="3538502"/>
            <a:ext cx="493413" cy="1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2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487E-6 -4.81481E-6 L 0.25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81481E-6 L 0.25 -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E0F731DA-9B8D-405E-ACD4-4759B8BEA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7" t="1232" r="7912" b="497"/>
          <a:stretch/>
        </p:blipFill>
        <p:spPr>
          <a:xfrm>
            <a:off x="6472153" y="118652"/>
            <a:ext cx="3199778" cy="6739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75433A6-23FC-4AEC-91B1-FBC470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72" r="26901"/>
          <a:stretch/>
        </p:blipFill>
        <p:spPr>
          <a:xfrm>
            <a:off x="4759197" y="53524"/>
            <a:ext cx="2088233" cy="6807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4" name="그룹 11">
            <a:extLst>
              <a:ext uri="{FF2B5EF4-FFF2-40B4-BE49-F238E27FC236}">
                <a16:creationId xmlns:a16="http://schemas.microsoft.com/office/drawing/2014/main" id="{B03BBCD9-163E-461B-A765-E2CC26611751}"/>
              </a:ext>
            </a:extLst>
          </p:cNvPr>
          <p:cNvGrpSpPr/>
          <p:nvPr/>
        </p:nvGrpSpPr>
        <p:grpSpPr>
          <a:xfrm>
            <a:off x="-2969262" y="116632"/>
            <a:ext cx="1920779" cy="583252"/>
            <a:chOff x="-7442843" y="2852936"/>
            <a:chExt cx="1920779" cy="583252"/>
          </a:xfrm>
        </p:grpSpPr>
        <p:sp>
          <p:nvSpPr>
            <p:cNvPr id="5" name="직사각형 12">
              <a:extLst>
                <a:ext uri="{FF2B5EF4-FFF2-40B4-BE49-F238E27FC236}">
                  <a16:creationId xmlns:a16="http://schemas.microsoft.com/office/drawing/2014/main" id="{8AA22C70-4BBA-49CD-B39F-71D7BA7F4754}"/>
                </a:ext>
              </a:extLst>
            </p:cNvPr>
            <p:cNvSpPr/>
            <p:nvPr/>
          </p:nvSpPr>
          <p:spPr>
            <a:xfrm>
              <a:off x="-7442843" y="2852936"/>
              <a:ext cx="181353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1</a:t>
              </a:r>
              <a:r>
                <a:rPr lang="ko-KR" altLang="en-US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조 </a:t>
              </a: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 project</a:t>
              </a:r>
              <a:endParaRPr lang="en-US" altLang="ko-KR" sz="9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6" name="직사각형 13">
              <a:extLst>
                <a:ext uri="{FF2B5EF4-FFF2-40B4-BE49-F238E27FC236}">
                  <a16:creationId xmlns:a16="http://schemas.microsoft.com/office/drawing/2014/main" id="{C524BEE0-AAC3-442F-A70F-B9F08FDE5D69}"/>
                </a:ext>
              </a:extLst>
            </p:cNvPr>
            <p:cNvSpPr/>
            <p:nvPr/>
          </p:nvSpPr>
          <p:spPr>
            <a:xfrm>
              <a:off x="-7439048" y="2955424"/>
              <a:ext cx="19169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5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PRESENTATION</a:t>
              </a:r>
              <a:endParaRPr lang="ko-KR" altLang="en-US" sz="17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7" name="직사각형 14">
              <a:extLst>
                <a:ext uri="{FF2B5EF4-FFF2-40B4-BE49-F238E27FC236}">
                  <a16:creationId xmlns:a16="http://schemas.microsoft.com/office/drawing/2014/main" id="{E2CC99F5-0F6A-49CC-B3FE-497C071DF490}"/>
                </a:ext>
              </a:extLst>
            </p:cNvPr>
            <p:cNvSpPr/>
            <p:nvPr/>
          </p:nvSpPr>
          <p:spPr>
            <a:xfrm>
              <a:off x="-7428001" y="3205356"/>
              <a:ext cx="181011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Azuree company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" name="직사각형 15">
            <a:extLst>
              <a:ext uri="{FF2B5EF4-FFF2-40B4-BE49-F238E27FC236}">
                <a16:creationId xmlns:a16="http://schemas.microsoft.com/office/drawing/2014/main" id="{44B2A9FA-A22B-4C72-BB96-0111078C3DB9}"/>
              </a:ext>
            </a:extLst>
          </p:cNvPr>
          <p:cNvSpPr/>
          <p:nvPr/>
        </p:nvSpPr>
        <p:spPr>
          <a:xfrm>
            <a:off x="-2967880" y="829687"/>
            <a:ext cx="2558691" cy="2686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직사각형 16">
            <a:extLst>
              <a:ext uri="{FF2B5EF4-FFF2-40B4-BE49-F238E27FC236}">
                <a16:creationId xmlns:a16="http://schemas.microsoft.com/office/drawing/2014/main" id="{3799F4C3-00CF-43F8-A982-AA129F4356A8}"/>
              </a:ext>
            </a:extLst>
          </p:cNvPr>
          <p:cNvSpPr/>
          <p:nvPr/>
        </p:nvSpPr>
        <p:spPr>
          <a:xfrm>
            <a:off x="-2988285" y="829687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직사각형 17">
            <a:extLst>
              <a:ext uri="{FF2B5EF4-FFF2-40B4-BE49-F238E27FC236}">
                <a16:creationId xmlns:a16="http://schemas.microsoft.com/office/drawing/2014/main" id="{92C4BA0A-37AB-4C60-91F7-6DA3E2B1431A}"/>
              </a:ext>
            </a:extLst>
          </p:cNvPr>
          <p:cNvSpPr/>
          <p:nvPr/>
        </p:nvSpPr>
        <p:spPr>
          <a:xfrm>
            <a:off x="-1830431" y="836712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My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page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&amp;</a:t>
            </a: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wish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F21D5F-D51C-49B4-98A4-77D398A8D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" y="0"/>
            <a:ext cx="495238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0EC711-A9D1-4217-B9C8-80E79C605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5" y="3538502"/>
            <a:ext cx="493413" cy="1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3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49246"/>
            <a:ext cx="9993560" cy="7057148"/>
          </a:xfrm>
          <a:prstGeom prst="rect">
            <a:avLst/>
          </a:prstGeom>
          <a:solidFill>
            <a:srgbClr val="1722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2" name="그림 31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5241032" cy="6877733"/>
          </a:xfrm>
          <a:prstGeom prst="rect">
            <a:avLst/>
          </a:prstGeom>
        </p:spPr>
      </p:pic>
      <p:pic>
        <p:nvPicPr>
          <p:cNvPr id="22" name="내용 개체 틀 2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083" y1="49245" x2="58167" y2="50893"/>
                        <a14:foregroundMark x1="46583" y1="77129" x2="48750" y2="77129"/>
                        <a14:foregroundMark x1="67083" y1="76099" x2="71333" y2="75275"/>
                        <a14:backgroundMark x1="36833" y1="34272" x2="41833" y2="34890"/>
                        <a14:backgroundMark x1="66167" y1="87157" x2="66167" y2="87157"/>
                        <a14:backgroundMark x1="73333" y1="84959" x2="51750" y2="87019"/>
                        <a14:backgroundMark x1="83500" y1="76099" x2="71583" y2="89080"/>
                        <a14:backgroundMark x1="84750" y1="73764" x2="52500" y2="83310"/>
                        <a14:backgroundMark x1="50000" y1="87431" x2="17083" y2="83448"/>
                        <a14:backgroundMark x1="47167" y1="80975" x2="47167" y2="80975"/>
                        <a14:backgroundMark x1="45583" y1="78640" x2="45583" y2="78640"/>
                        <a14:backgroundMark x1="56917" y1="77747" x2="56917" y2="77747"/>
                        <a14:backgroundMark x1="69583" y1="75962" x2="71750" y2="76305"/>
                        <a14:backgroundMark x1="66583" y1="76854" x2="73500" y2="76580"/>
                        <a14:backgroundMark x1="67250" y1="76099" x2="71917" y2="76099"/>
                        <a14:backgroundMark x1="65833" y1="77335" x2="75667" y2="756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5241032" cy="6877733"/>
          </a:xfrm>
          <a:prstGeom prst="rect">
            <a:avLst/>
          </a:prstGeom>
        </p:spPr>
      </p:pic>
      <p:sp>
        <p:nvSpPr>
          <p:cNvPr id="30" name="순서도: 처리 29"/>
          <p:cNvSpPr/>
          <p:nvPr/>
        </p:nvSpPr>
        <p:spPr>
          <a:xfrm>
            <a:off x="1378643" y="1319156"/>
            <a:ext cx="3296777" cy="4845620"/>
          </a:xfrm>
          <a:prstGeom prst="flowChartProcess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pic>
        <p:nvPicPr>
          <p:cNvPr id="5" name="내용 개체 틀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083" y1="49245" x2="58167" y2="50893"/>
                        <a14:foregroundMark x1="46583" y1="77129" x2="48750" y2="77129"/>
                        <a14:foregroundMark x1="67083" y1="76099" x2="71333" y2="75275"/>
                        <a14:backgroundMark x1="36833" y1="34272" x2="41833" y2="34890"/>
                        <a14:backgroundMark x1="66167" y1="87157" x2="66167" y2="87157"/>
                        <a14:backgroundMark x1="73333" y1="84959" x2="51750" y2="87019"/>
                        <a14:backgroundMark x1="83500" y1="76099" x2="71583" y2="89080"/>
                        <a14:backgroundMark x1="84750" y1="73764" x2="52500" y2="83310"/>
                        <a14:backgroundMark x1="50000" y1="87431" x2="17083" y2="83448"/>
                        <a14:backgroundMark x1="47167" y1="80975" x2="47167" y2="80975"/>
                        <a14:backgroundMark x1="45583" y1="78640" x2="45583" y2="78640"/>
                        <a14:backgroundMark x1="56917" y1="77747" x2="56917" y2="77747"/>
                        <a14:backgroundMark x1="69583" y1="75962" x2="71750" y2="76305"/>
                        <a14:backgroundMark x1="66583" y1="76854" x2="73500" y2="76580"/>
                        <a14:backgroundMark x1="67250" y1="76099" x2="71917" y2="76099"/>
                        <a14:backgroundMark x1="65833" y1="77335" x2="75667" y2="75687"/>
                      </a14:backgroundRemoval>
                    </a14:imgEffect>
                  </a14:imgLayer>
                </a14:imgProps>
              </a:ext>
            </a:extLst>
          </a:blip>
          <a:srcRect t="44371" b="1"/>
          <a:stretch/>
        </p:blipFill>
        <p:spPr>
          <a:xfrm>
            <a:off x="0" y="3032018"/>
            <a:ext cx="5241032" cy="38259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72680" y="1541443"/>
            <a:ext cx="1997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528328" y="692696"/>
            <a:ext cx="2177932" cy="6255567"/>
            <a:chOff x="7761312" y="3064930"/>
            <a:chExt cx="1632462" cy="6255567"/>
          </a:xfrm>
        </p:grpSpPr>
        <p:sp>
          <p:nvSpPr>
            <p:cNvPr id="33" name="직사각형 32"/>
            <p:cNvSpPr/>
            <p:nvPr/>
          </p:nvSpPr>
          <p:spPr>
            <a:xfrm>
              <a:off x="7761312" y="3064930"/>
              <a:ext cx="16324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01. </a:t>
              </a:r>
              <a:r>
                <a:rPr lang="ko-KR" altLang="en-US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기획 </a:t>
              </a:r>
              <a:endPara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37811" y="3434262"/>
              <a:ext cx="1355963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기획배경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STP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전략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SWOT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메뉴얼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EA50BC-A2EE-457B-AF68-76468C4F8DD5}"/>
                </a:ext>
              </a:extLst>
            </p:cNvPr>
            <p:cNvSpPr/>
            <p:nvPr/>
          </p:nvSpPr>
          <p:spPr>
            <a:xfrm>
              <a:off x="8034541" y="5089669"/>
              <a:ext cx="1355963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시스템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VO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List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클래스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View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페이지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DB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테이블 구조도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649C26-A74B-48B6-AF2E-DAEF5D71AF18}"/>
                </a:ext>
              </a:extLst>
            </p:cNvPr>
            <p:cNvSpPr/>
            <p:nvPr/>
          </p:nvSpPr>
          <p:spPr>
            <a:xfrm>
              <a:off x="8034541" y="6735174"/>
              <a:ext cx="1355963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팀원소개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전체 사용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카카오맵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카카오페이 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부트 </a:t>
              </a:r>
              <a:r>
                <a:rPr lang="ko-KR" altLang="en-US" sz="1400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스트랩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기능</a:t>
              </a:r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인증번호 체크 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Ajax</a:t>
              </a:r>
            </a:p>
            <a:p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en-US" altLang="ko-KR" sz="1400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Coolsms</a:t>
              </a:r>
              <a:r>
                <a: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API</a:t>
              </a:r>
            </a:p>
            <a:p>
              <a:endPara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9FEC3A-F073-4BD6-AEF0-103B46FCBA54}"/>
              </a:ext>
            </a:extLst>
          </p:cNvPr>
          <p:cNvSpPr/>
          <p:nvPr/>
        </p:nvSpPr>
        <p:spPr>
          <a:xfrm>
            <a:off x="6528328" y="2313333"/>
            <a:ext cx="2177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구현</a:t>
            </a:r>
            <a:endParaRPr lang="en-US" altLang="ko-KR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0C9BB0-4639-45AF-8181-BD4A404A84FA}"/>
              </a:ext>
            </a:extLst>
          </p:cNvPr>
          <p:cNvSpPr/>
          <p:nvPr/>
        </p:nvSpPr>
        <p:spPr>
          <a:xfrm>
            <a:off x="6528328" y="3933970"/>
            <a:ext cx="2177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코드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/API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1AC2A4-7F08-45B9-ABF8-49C59BC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0" y="968186"/>
            <a:ext cx="8913440" cy="46977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017E4763-178F-4871-A10F-F5BD99851D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02619" y="4820093"/>
              <a:ext cx="1097204" cy="332252"/>
            </p:xfrm>
            <a:graphic>
              <a:graphicData uri="http://schemas.microsoft.com/office/powerpoint/2016/slidezoom">
                <pslz:sldZm>
                  <pslz:sldZmObj sldId="354" cId="3304337980">
                    <pslz:zmPr id="{7A30A555-573D-4223-8D62-EEFFE770CEA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7204" cy="332252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17E4763-178F-4871-A10F-F5BD99851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619" y="4820093"/>
                <a:ext cx="1097204" cy="332252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605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9EA7B4-25BF-4CCE-AFDB-19483A9D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81"/>
            <a:ext cx="9906000" cy="2880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6DC1BE-1284-47EB-BA1B-F283C786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760" y="443577"/>
            <a:ext cx="925325" cy="10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3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9EA7B4-25BF-4CCE-AFDB-19483A9D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81"/>
            <a:ext cx="9906000" cy="2880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6DC1BE-1284-47EB-BA1B-F283C786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760" y="443577"/>
            <a:ext cx="925325" cy="10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3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1AC2A4-7F08-45B9-ABF8-49C59BC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0" y="968186"/>
            <a:ext cx="8913440" cy="46977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49C8D77F-6F37-4E4A-AAFD-E0E16F51B8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77136" y="4820093"/>
              <a:ext cx="840352" cy="332252"/>
            </p:xfrm>
            <a:graphic>
              <a:graphicData uri="http://schemas.microsoft.com/office/powerpoint/2016/slidezoom">
                <pslz:sldZm>
                  <pslz:sldZmObj sldId="359" cId="108229067">
                    <pslz:zmPr id="{920BC962-3C82-4597-AFD8-C513D50D625A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0352" cy="332252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49C8D77F-6F37-4E4A-AAFD-E0E16F51B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36" y="4820093"/>
                <a:ext cx="840352" cy="332252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06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00740-6578-45A6-8BB0-20B13427A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5"/>
          <a:stretch/>
        </p:blipFill>
        <p:spPr>
          <a:xfrm>
            <a:off x="2517952" y="0"/>
            <a:ext cx="5689099" cy="5805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29C56-811A-45B0-B5F0-A8358645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08"/>
          <a:stretch/>
        </p:blipFill>
        <p:spPr>
          <a:xfrm>
            <a:off x="3922341" y="5835271"/>
            <a:ext cx="2880320" cy="9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6"/>
          <p:cNvSpPr/>
          <p:nvPr/>
        </p:nvSpPr>
        <p:spPr>
          <a:xfrm>
            <a:off x="234069" y="829687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개요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00740-6578-45A6-8BB0-20B13427A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5"/>
          <a:stretch/>
        </p:blipFill>
        <p:spPr>
          <a:xfrm>
            <a:off x="2517952" y="0"/>
            <a:ext cx="5689099" cy="5805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29C56-811A-45B0-B5F0-A8358645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08"/>
          <a:stretch/>
        </p:blipFill>
        <p:spPr>
          <a:xfrm>
            <a:off x="3922341" y="5835271"/>
            <a:ext cx="2880320" cy="9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3A8198C4-4D12-4B32-85C9-659423E6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269710" y="4174417"/>
            <a:ext cx="1400911" cy="10547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7FA614-74EE-4438-8CD6-EF57E665CB5D}"/>
              </a:ext>
            </a:extLst>
          </p:cNvPr>
          <p:cNvCxnSpPr>
            <a:cxnSpLocks/>
          </p:cNvCxnSpPr>
          <p:nvPr/>
        </p:nvCxnSpPr>
        <p:spPr>
          <a:xfrm>
            <a:off x="0" y="3717032"/>
            <a:ext cx="8337376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22E5FD-92C0-4DA4-8020-8A2F7CE9E5E4}"/>
              </a:ext>
            </a:extLst>
          </p:cNvPr>
          <p:cNvSpPr/>
          <p:nvPr/>
        </p:nvSpPr>
        <p:spPr>
          <a:xfrm>
            <a:off x="310228" y="241508"/>
            <a:ext cx="40773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Service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4AD875-596F-4E40-B541-599D1F016ACA}"/>
              </a:ext>
            </a:extLst>
          </p:cNvPr>
          <p:cNvCxnSpPr>
            <a:cxnSpLocks/>
          </p:cNvCxnSpPr>
          <p:nvPr/>
        </p:nvCxnSpPr>
        <p:spPr>
          <a:xfrm>
            <a:off x="0" y="836712"/>
            <a:ext cx="7097559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1">
            <a:extLst>
              <a:ext uri="{FF2B5EF4-FFF2-40B4-BE49-F238E27FC236}">
                <a16:creationId xmlns:a16="http://schemas.microsoft.com/office/drawing/2014/main" id="{27C8E353-047F-4749-AD53-80C6602DF564}"/>
              </a:ext>
            </a:extLst>
          </p:cNvPr>
          <p:cNvGrpSpPr/>
          <p:nvPr/>
        </p:nvGrpSpPr>
        <p:grpSpPr>
          <a:xfrm>
            <a:off x="8011674" y="3418"/>
            <a:ext cx="2496142" cy="583252"/>
            <a:chOff x="539554" y="2852936"/>
            <a:chExt cx="2496142" cy="583252"/>
          </a:xfrm>
        </p:grpSpPr>
        <p:sp>
          <p:nvSpPr>
            <p:cNvPr id="20" name="직사각형 12">
              <a:extLst>
                <a:ext uri="{FF2B5EF4-FFF2-40B4-BE49-F238E27FC236}">
                  <a16:creationId xmlns:a16="http://schemas.microsoft.com/office/drawing/2014/main" id="{4BF2AF3C-3E78-43A2-95D7-F13DB80BBD43}"/>
                </a:ext>
              </a:extLst>
            </p:cNvPr>
            <p:cNvSpPr/>
            <p:nvPr/>
          </p:nvSpPr>
          <p:spPr>
            <a:xfrm>
              <a:off x="1222157" y="2852936"/>
              <a:ext cx="181353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1</a:t>
              </a:r>
              <a:r>
                <a:rPr lang="ko-KR" altLang="en-US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조 </a:t>
              </a: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 project</a:t>
              </a:r>
              <a:endParaRPr lang="en-US" altLang="ko-KR" sz="9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1" name="직사각형 13">
              <a:extLst>
                <a:ext uri="{FF2B5EF4-FFF2-40B4-BE49-F238E27FC236}">
                  <a16:creationId xmlns:a16="http://schemas.microsoft.com/office/drawing/2014/main" id="{D82CE483-1E97-4D69-B9A8-A38BECBEF8EA}"/>
                </a:ext>
              </a:extLst>
            </p:cNvPr>
            <p:cNvSpPr/>
            <p:nvPr/>
          </p:nvSpPr>
          <p:spPr>
            <a:xfrm>
              <a:off x="539554" y="2955424"/>
              <a:ext cx="19169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5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PRESENTATION</a:t>
              </a:r>
              <a:endParaRPr lang="ko-KR" altLang="en-US" sz="17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2" name="직사각형 14">
              <a:extLst>
                <a:ext uri="{FF2B5EF4-FFF2-40B4-BE49-F238E27FC236}">
                  <a16:creationId xmlns:a16="http://schemas.microsoft.com/office/drawing/2014/main" id="{D97EE4ED-504F-4624-ADB4-CCE4E5823AE9}"/>
                </a:ext>
              </a:extLst>
            </p:cNvPr>
            <p:cNvSpPr/>
            <p:nvPr/>
          </p:nvSpPr>
          <p:spPr>
            <a:xfrm>
              <a:off x="550601" y="3205356"/>
              <a:ext cx="181011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Azuree company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CDA9D3FC-FB50-4144-B051-1F9B3FDD0845}"/>
              </a:ext>
            </a:extLst>
          </p:cNvPr>
          <p:cNvSpPr/>
          <p:nvPr/>
        </p:nvSpPr>
        <p:spPr>
          <a:xfrm>
            <a:off x="7341298" y="716473"/>
            <a:ext cx="2558691" cy="2686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4" name="직사각형 16">
            <a:extLst>
              <a:ext uri="{FF2B5EF4-FFF2-40B4-BE49-F238E27FC236}">
                <a16:creationId xmlns:a16="http://schemas.microsoft.com/office/drawing/2014/main" id="{D1D87006-BD88-4573-B1C3-3306BD7D2967}"/>
              </a:ext>
            </a:extLst>
          </p:cNvPr>
          <p:cNvSpPr/>
          <p:nvPr/>
        </p:nvSpPr>
        <p:spPr>
          <a:xfrm>
            <a:off x="7341298" y="716473"/>
            <a:ext cx="12121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서비스 메뉴얼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직사각형 17">
            <a:extLst>
              <a:ext uri="{FF2B5EF4-FFF2-40B4-BE49-F238E27FC236}">
                <a16:creationId xmlns:a16="http://schemas.microsoft.com/office/drawing/2014/main" id="{ABCC5B47-C547-404A-A3C3-001F978E9946}"/>
              </a:ext>
            </a:extLst>
          </p:cNvPr>
          <p:cNvSpPr/>
          <p:nvPr/>
        </p:nvSpPr>
        <p:spPr>
          <a:xfrm>
            <a:off x="8499152" y="723498"/>
            <a:ext cx="7841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고객 서비스</a:t>
            </a:r>
            <a:endParaRPr lang="en-US" altLang="ko-KR" sz="11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424D4F1-C313-4CB7-83CD-8EC0CF8BD6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04791" y="2974576"/>
            <a:ext cx="821066" cy="5814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슬라이드 확대/축소 26">
                <a:extLst>
                  <a:ext uri="{FF2B5EF4-FFF2-40B4-BE49-F238E27FC236}">
                    <a16:creationId xmlns:a16="http://schemas.microsoft.com/office/drawing/2014/main" id="{D4E45AC0-7471-4396-BD0D-2CE88EDA17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7358" y="1173743"/>
              <a:ext cx="2194500" cy="1519269"/>
            </p:xfrm>
            <a:graphic>
              <a:graphicData uri="http://schemas.microsoft.com/office/powerpoint/2016/slidezoom">
                <pslz:sldZm>
                  <pslz:sldZmObj sldId="362" cId="2623563256">
                    <pslz:zmPr id="{ADD619C2-D492-45A3-BF26-4FA7ABD9410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4500" cy="15192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슬라이드 확대/축소 2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D4E45AC0-7471-4396-BD0D-2CE88EDA17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358" y="1173743"/>
                <a:ext cx="2194500" cy="15192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0B5CB0E2-BF4E-4021-81F7-954754E171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28814" y="5121911"/>
              <a:ext cx="2344921" cy="1623407"/>
            </p:xfrm>
            <a:graphic>
              <a:graphicData uri="http://schemas.microsoft.com/office/powerpoint/2016/slidezoom">
                <pslz:sldZm>
                  <pslz:sldZmObj sldId="363" cId="3130076817">
                    <pslz:zmPr id="{03E47C59-D003-4D30-9201-87550B58398C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4921" cy="16234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B5CB0E2-BF4E-4021-81F7-954754E17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8814" y="5121911"/>
                <a:ext cx="2344921" cy="16234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581564C-137B-4848-AC95-6AA2C20010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6816" y="4105136"/>
            <a:ext cx="1204932" cy="4039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슬라이드 확대/축소 29">
                <a:extLst>
                  <a:ext uri="{FF2B5EF4-FFF2-40B4-BE49-F238E27FC236}">
                    <a16:creationId xmlns:a16="http://schemas.microsoft.com/office/drawing/2014/main" id="{D85F1B36-7EC2-43B6-A748-530610341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1087758"/>
              <a:ext cx="2318700" cy="1605254"/>
            </p:xfrm>
            <a:graphic>
              <a:graphicData uri="http://schemas.microsoft.com/office/powerpoint/2016/slidezoom">
                <pslz:sldZm>
                  <pslz:sldZmObj sldId="356" cId="2106361772">
                    <pslz:zmPr id="{8574F14E-D945-4D9F-BE91-CAD5BFF93B1E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8700" cy="16052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슬라이드 확대/축소 2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D85F1B36-7EC2-43B6-A748-53061034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3000" y="1087758"/>
                <a:ext cx="2318700" cy="16052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7AD4412-A376-4617-8B33-D1B9A14D44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55157" y="2991025"/>
            <a:ext cx="837786" cy="5485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18987C-5C94-4EC1-ADFD-5336CD3C76CF}"/>
              </a:ext>
            </a:extLst>
          </p:cNvPr>
          <p:cNvSpPr/>
          <p:nvPr/>
        </p:nvSpPr>
        <p:spPr>
          <a:xfrm>
            <a:off x="752428" y="3888141"/>
            <a:ext cx="4077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store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9EE164-8981-41D4-9C8A-F8BA91E3053D}"/>
              </a:ext>
            </a:extLst>
          </p:cNvPr>
          <p:cNvSpPr/>
          <p:nvPr/>
        </p:nvSpPr>
        <p:spPr>
          <a:xfrm>
            <a:off x="2648744" y="3024890"/>
            <a:ext cx="4077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board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E01E32-43D8-42C3-91F0-CD279AA9A2BB}"/>
              </a:ext>
            </a:extLst>
          </p:cNvPr>
          <p:cNvSpPr/>
          <p:nvPr/>
        </p:nvSpPr>
        <p:spPr>
          <a:xfrm>
            <a:off x="4698340" y="3791204"/>
            <a:ext cx="40773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3000" b="1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437292-D917-4657-8968-A5A6689F5EAD}"/>
              </a:ext>
            </a:extLst>
          </p:cNvPr>
          <p:cNvSpPr/>
          <p:nvPr/>
        </p:nvSpPr>
        <p:spPr>
          <a:xfrm>
            <a:off x="4972588" y="3873381"/>
            <a:ext cx="4077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inquiry</a:t>
            </a:r>
          </a:p>
        </p:txBody>
      </p:sp>
      <p:pic>
        <p:nvPicPr>
          <p:cNvPr id="50" name="그래픽 49" descr="교사 단색으로 채워진">
            <a:extLst>
              <a:ext uri="{FF2B5EF4-FFF2-40B4-BE49-F238E27FC236}">
                <a16:creationId xmlns:a16="http://schemas.microsoft.com/office/drawing/2014/main" id="{0083B6B1-9E70-4462-9C7B-08893795F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3666" y="3681720"/>
            <a:ext cx="2154485" cy="215448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0E92066B-F572-4453-9243-7D303F7BAC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69710" y="3429000"/>
              <a:ext cx="1688123" cy="632178"/>
            </p:xfrm>
            <a:graphic>
              <a:graphicData uri="http://schemas.microsoft.com/office/powerpoint/2016/slidezoom">
                <pslz:sldZm>
                  <pslz:sldZmObj sldId="364" cId="404138844">
                    <pslz:zmPr id="{A7444BF1-3B07-48A3-9FD6-A4516E648D5A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8123" cy="6321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E92066B-F572-4453-9243-7D303F7BAC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710" y="3429000"/>
                <a:ext cx="1688123" cy="6321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47247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AB6AF5F-413F-4928-BB99-BF083D97B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906000" cy="58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AB6AF5F-413F-4928-BB99-BF083D97B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906000" cy="58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6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030595-32A4-4ACA-952D-43B332D3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303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280B4B-7C8A-4FF9-9C02-3EE21038E57D}"/>
              </a:ext>
            </a:extLst>
          </p:cNvPr>
          <p:cNvSpPr/>
          <p:nvPr/>
        </p:nvSpPr>
        <p:spPr>
          <a:xfrm>
            <a:off x="0" y="5229200"/>
            <a:ext cx="9906000" cy="16288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7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030595-32A4-4ACA-952D-43B332D3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303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280B4B-7C8A-4FF9-9C02-3EE21038E57D}"/>
              </a:ext>
            </a:extLst>
          </p:cNvPr>
          <p:cNvSpPr/>
          <p:nvPr/>
        </p:nvSpPr>
        <p:spPr>
          <a:xfrm>
            <a:off x="0" y="5229200"/>
            <a:ext cx="9906000" cy="16288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7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C0B20F-D2FA-41E9-A8CB-3A173BC6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3847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25C1C8-EB3B-4DD5-8A11-4D120AA28F8C}"/>
              </a:ext>
            </a:extLst>
          </p:cNvPr>
          <p:cNvSpPr/>
          <p:nvPr/>
        </p:nvSpPr>
        <p:spPr>
          <a:xfrm>
            <a:off x="0" y="5384719"/>
            <a:ext cx="9906000" cy="16288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421183-CAA1-4C82-985D-90509C83B95C}"/>
              </a:ext>
            </a:extLst>
          </p:cNvPr>
          <p:cNvSpPr/>
          <p:nvPr/>
        </p:nvSpPr>
        <p:spPr>
          <a:xfrm flipV="1">
            <a:off x="7673752" y="6890250"/>
            <a:ext cx="2232248" cy="98661"/>
          </a:xfrm>
          <a:prstGeom prst="rect">
            <a:avLst/>
          </a:prstGeom>
          <a:solidFill>
            <a:srgbClr val="17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361772"/>
      </p:ext>
    </p:extLst>
  </p:cSld>
  <p:clrMapOvr>
    <a:masterClrMapping/>
  </p:clrMapOvr>
  <p:transition spd="slow">
    <p:push dir="u"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C0B20F-D2FA-41E9-A8CB-3A173BC6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3847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25C1C8-EB3B-4DD5-8A11-4D120AA28F8C}"/>
              </a:ext>
            </a:extLst>
          </p:cNvPr>
          <p:cNvSpPr/>
          <p:nvPr/>
        </p:nvSpPr>
        <p:spPr>
          <a:xfrm>
            <a:off x="0" y="5384719"/>
            <a:ext cx="9906000" cy="16288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3617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4D4F8-D07F-413E-B066-52F25286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2"/>
                    </a14:imgEffect>
                    <a14:imgEffect>
                      <a14:saturation sat="1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1576" y="-243408"/>
            <a:ext cx="10137576" cy="76328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95887E-813F-4AAD-93EA-157D05A4C3A7}"/>
              </a:ext>
            </a:extLst>
          </p:cNvPr>
          <p:cNvSpPr/>
          <p:nvPr/>
        </p:nvSpPr>
        <p:spPr>
          <a:xfrm>
            <a:off x="6882606" y="2112750"/>
            <a:ext cx="2632500" cy="2632500"/>
          </a:xfrm>
          <a:prstGeom prst="rect">
            <a:avLst/>
          </a:prstGeom>
          <a:solidFill>
            <a:srgbClr val="17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A2988-FB04-46A5-B5F1-3BAFA3471A3A}"/>
              </a:ext>
            </a:extLst>
          </p:cNvPr>
          <p:cNvSpPr txBox="1"/>
          <p:nvPr/>
        </p:nvSpPr>
        <p:spPr>
          <a:xfrm>
            <a:off x="6969224" y="2895947"/>
            <a:ext cx="919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Part 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3120-949A-4C01-985B-93A71AD17D8F}"/>
              </a:ext>
            </a:extLst>
          </p:cNvPr>
          <p:cNvSpPr txBox="1"/>
          <p:nvPr/>
        </p:nvSpPr>
        <p:spPr>
          <a:xfrm>
            <a:off x="6969224" y="3284984"/>
            <a:ext cx="164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244" dirty="0">
                <a:solidFill>
                  <a:schemeClr val="bg1"/>
                </a:solidFill>
              </a:rPr>
              <a:t>서비스 구현</a:t>
            </a:r>
            <a:endParaRPr lang="en-US" altLang="ko-KR" sz="2400" spc="-24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4D4F8-D07F-413E-B066-52F25286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231576" y="-243408"/>
            <a:ext cx="10137576" cy="76328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6D8587-99FF-4A80-8431-2893A08EDB05}"/>
              </a:ext>
            </a:extLst>
          </p:cNvPr>
          <p:cNvSpPr/>
          <p:nvPr/>
        </p:nvSpPr>
        <p:spPr>
          <a:xfrm>
            <a:off x="6033120" y="548680"/>
            <a:ext cx="40773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</a:t>
            </a:r>
          </a:p>
          <a:p>
            <a:r>
              <a:rPr lang="ko-KR" altLang="en-US" sz="5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구현기능</a:t>
            </a:r>
            <a:endParaRPr lang="en-US" altLang="ko-KR" sz="5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3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원기둥형"/>
          <p:cNvSpPr/>
          <p:nvPr/>
        </p:nvSpPr>
        <p:spPr>
          <a:xfrm>
            <a:off x="7646572" y="1412776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5" name="원기둥형"/>
          <p:cNvSpPr/>
          <p:nvPr/>
        </p:nvSpPr>
        <p:spPr>
          <a:xfrm>
            <a:off x="7646572" y="1872967"/>
            <a:ext cx="1074311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6" name="원기둥형"/>
          <p:cNvSpPr/>
          <p:nvPr/>
        </p:nvSpPr>
        <p:spPr>
          <a:xfrm>
            <a:off x="7646572" y="2350757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프레임워크"/>
          <p:cNvSpPr txBox="1"/>
          <p:nvPr/>
        </p:nvSpPr>
        <p:spPr>
          <a:xfrm>
            <a:off x="1409083" y="3949958"/>
            <a:ext cx="14084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/>
            </a:lvl1pPr>
          </a:lstStyle>
          <a:p>
            <a:r>
              <a:rPr dirty="0" err="1"/>
              <a:t>프레임워크</a:t>
            </a:r>
            <a:endParaRPr dirty="0"/>
          </a:p>
        </p:txBody>
      </p:sp>
      <p:sp>
        <p:nvSpPr>
          <p:cNvPr id="106" name="남자"/>
          <p:cNvSpPr/>
          <p:nvPr/>
        </p:nvSpPr>
        <p:spPr>
          <a:xfrm>
            <a:off x="1876512" y="2447934"/>
            <a:ext cx="267834" cy="691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컴퓨터"/>
          <p:cNvSpPr/>
          <p:nvPr/>
        </p:nvSpPr>
        <p:spPr>
          <a:xfrm>
            <a:off x="1315528" y="2232889"/>
            <a:ext cx="1389802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8" name="Model"/>
          <p:cNvSpPr/>
          <p:nvPr/>
        </p:nvSpPr>
        <p:spPr>
          <a:xfrm>
            <a:off x="4434705" y="2099119"/>
            <a:ext cx="1270001" cy="5581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Model</a:t>
            </a:r>
          </a:p>
        </p:txBody>
      </p:sp>
      <p:sp>
        <p:nvSpPr>
          <p:cNvPr id="109" name="Controller"/>
          <p:cNvSpPr/>
          <p:nvPr/>
        </p:nvSpPr>
        <p:spPr>
          <a:xfrm>
            <a:off x="4154213" y="3030888"/>
            <a:ext cx="1270001" cy="5581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Controller</a:t>
            </a:r>
          </a:p>
        </p:txBody>
      </p:sp>
      <p:sp>
        <p:nvSpPr>
          <p:cNvPr id="110" name="View"/>
          <p:cNvSpPr/>
          <p:nvPr/>
        </p:nvSpPr>
        <p:spPr>
          <a:xfrm>
            <a:off x="4927688" y="2571803"/>
            <a:ext cx="1270001" cy="5581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View</a:t>
            </a:r>
          </a:p>
        </p:txBody>
      </p:sp>
      <p:sp>
        <p:nvSpPr>
          <p:cNvPr id="111" name="서버 및 구조"/>
          <p:cNvSpPr txBox="1"/>
          <p:nvPr/>
        </p:nvSpPr>
        <p:spPr>
          <a:xfrm>
            <a:off x="4281084" y="3941065"/>
            <a:ext cx="182404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/>
            </a:lvl1pPr>
          </a:lstStyle>
          <a:p>
            <a:r>
              <a:rPr dirty="0" err="1"/>
              <a:t>서버</a:t>
            </a:r>
            <a:r>
              <a:rPr dirty="0"/>
              <a:t> 및 </a:t>
            </a:r>
            <a:r>
              <a:rPr dirty="0" err="1"/>
              <a:t>구조</a:t>
            </a:r>
            <a:endParaRPr dirty="0"/>
          </a:p>
        </p:txBody>
      </p:sp>
      <p:sp>
        <p:nvSpPr>
          <p:cNvPr id="112" name="데이터베이스"/>
          <p:cNvSpPr txBox="1"/>
          <p:nvPr/>
        </p:nvSpPr>
        <p:spPr>
          <a:xfrm>
            <a:off x="7472527" y="3949958"/>
            <a:ext cx="19449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/>
            </a:lvl1pPr>
          </a:lstStyle>
          <a:p>
            <a:r>
              <a:rPr dirty="0" err="1"/>
              <a:t>데이터베이스</a:t>
            </a:r>
            <a:endParaRPr dirty="0"/>
          </a:p>
        </p:txBody>
      </p:sp>
      <p:pic>
        <p:nvPicPr>
          <p:cNvPr id="113" name="스크린샷 2021-11-16 오후 11.44.50.png" descr="스크린샷 2021-11-16 오후 11.44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341" y="1921963"/>
            <a:ext cx="5969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스크린샷 2021-11-16 오후 11.54.40.png" descr="스크린샷 2021-11-16 오후 11.54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47" y="4410150"/>
            <a:ext cx="719735" cy="65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Apache_Tomcat_logo.svg.png" descr="Apache_Tomcat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968" y="4410791"/>
            <a:ext cx="851840" cy="60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Unknown.jpeg" descr="Unknown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168" y="4504971"/>
            <a:ext cx="796893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스프링.jpg" descr="스프링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729" y="4504971"/>
            <a:ext cx="545792" cy="55589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직사각형 15">
            <a:extLst>
              <a:ext uri="{FF2B5EF4-FFF2-40B4-BE49-F238E27FC236}">
                <a16:creationId xmlns:a16="http://schemas.microsoft.com/office/drawing/2014/main" id="{9EDCD8C6-03B5-49BB-B242-7BFED836AD6A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6E3A1-740E-4C28-9C42-68404A44875C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329072-53CB-4B0B-88E9-05F229307CCB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구현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ko-KR" altLang="en-US" sz="1400" dirty="0">
                <a:solidFill>
                  <a:schemeClr val="bg1"/>
                </a:solidFill>
              </a:rPr>
              <a:t>프로젝트 시스템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8" name="그룹 11">
            <a:extLst>
              <a:ext uri="{FF2B5EF4-FFF2-40B4-BE49-F238E27FC236}">
                <a16:creationId xmlns:a16="http://schemas.microsoft.com/office/drawing/2014/main" id="{1F5071A6-4B31-41F8-BD57-5642AC12ECAD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39" name="직사각형 12">
              <a:extLst>
                <a:ext uri="{FF2B5EF4-FFF2-40B4-BE49-F238E27FC236}">
                  <a16:creationId xmlns:a16="http://schemas.microsoft.com/office/drawing/2014/main" id="{125BEDF8-0D2D-40FF-9177-4E70664600FB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0" name="직사각형 13">
              <a:extLst>
                <a:ext uri="{FF2B5EF4-FFF2-40B4-BE49-F238E27FC236}">
                  <a16:creationId xmlns:a16="http://schemas.microsoft.com/office/drawing/2014/main" id="{2597E00A-3329-4500-A9F6-3652DCF5C6FC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직사각형 14">
              <a:extLst>
                <a:ext uri="{FF2B5EF4-FFF2-40B4-BE49-F238E27FC236}">
                  <a16:creationId xmlns:a16="http://schemas.microsoft.com/office/drawing/2014/main" id="{82738826-9997-49FB-A79A-F1A48A295BF1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6882606" y="2112750"/>
            <a:ext cx="2632500" cy="2632500"/>
          </a:xfrm>
          <a:prstGeom prst="rect">
            <a:avLst/>
          </a:prstGeom>
          <a:solidFill>
            <a:srgbClr val="17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6969224" y="2895947"/>
            <a:ext cx="919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Part 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6969224" y="3284984"/>
            <a:ext cx="164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244" dirty="0">
                <a:solidFill>
                  <a:schemeClr val="bg1"/>
                </a:solidFill>
              </a:rPr>
              <a:t>서비스 기획</a:t>
            </a:r>
            <a:endParaRPr lang="en-US" altLang="ko-KR" sz="2400" spc="-24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6"/>
          <p:cNvSpPr txBox="1"/>
          <p:nvPr/>
        </p:nvSpPr>
        <p:spPr>
          <a:xfrm>
            <a:off x="279789" y="829686"/>
            <a:ext cx="54579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 spc="-100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01. 주제</a:t>
            </a:r>
          </a:p>
        </p:txBody>
      </p:sp>
      <p:sp>
        <p:nvSpPr>
          <p:cNvPr id="125" name="직사각형 17"/>
          <p:cNvSpPr txBox="1"/>
          <p:nvPr/>
        </p:nvSpPr>
        <p:spPr>
          <a:xfrm>
            <a:off x="1437642" y="836712"/>
            <a:ext cx="406470" cy="26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 spc="-100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-  내용</a:t>
            </a:r>
          </a:p>
        </p:txBody>
      </p:sp>
      <p:sp>
        <p:nvSpPr>
          <p:cNvPr id="126" name="문서"/>
          <p:cNvSpPr/>
          <p:nvPr/>
        </p:nvSpPr>
        <p:spPr>
          <a:xfrm>
            <a:off x="485160" y="1227832"/>
            <a:ext cx="520391" cy="67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27" name="J"/>
          <p:cNvSpPr txBox="1"/>
          <p:nvPr/>
        </p:nvSpPr>
        <p:spPr>
          <a:xfrm>
            <a:off x="607560" y="1315861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28" name="문서"/>
          <p:cNvSpPr/>
          <p:nvPr/>
        </p:nvSpPr>
        <p:spPr>
          <a:xfrm>
            <a:off x="483822" y="2224172"/>
            <a:ext cx="520391" cy="67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29" name="J"/>
          <p:cNvSpPr txBox="1"/>
          <p:nvPr/>
        </p:nvSpPr>
        <p:spPr>
          <a:xfrm>
            <a:off x="606222" y="2312202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30" name="BoardVO.java"/>
          <p:cNvSpPr txBox="1"/>
          <p:nvPr/>
        </p:nvSpPr>
        <p:spPr>
          <a:xfrm>
            <a:off x="307578" y="1724052"/>
            <a:ext cx="118688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BoardVO.java</a:t>
            </a:r>
          </a:p>
        </p:txBody>
      </p:sp>
      <p:sp>
        <p:nvSpPr>
          <p:cNvPr id="131" name="문서"/>
          <p:cNvSpPr/>
          <p:nvPr/>
        </p:nvSpPr>
        <p:spPr>
          <a:xfrm>
            <a:off x="485160" y="2222089"/>
            <a:ext cx="520391" cy="67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32" name="J"/>
          <p:cNvSpPr txBox="1"/>
          <p:nvPr/>
        </p:nvSpPr>
        <p:spPr>
          <a:xfrm>
            <a:off x="607560" y="2310118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33" name="BoardList.java"/>
          <p:cNvSpPr txBox="1"/>
          <p:nvPr/>
        </p:nvSpPr>
        <p:spPr>
          <a:xfrm>
            <a:off x="298388" y="2718308"/>
            <a:ext cx="12418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BoardList.java</a:t>
            </a:r>
          </a:p>
        </p:txBody>
      </p:sp>
      <p:sp>
        <p:nvSpPr>
          <p:cNvPr id="134" name="문서"/>
          <p:cNvSpPr/>
          <p:nvPr/>
        </p:nvSpPr>
        <p:spPr>
          <a:xfrm>
            <a:off x="471097" y="3542193"/>
            <a:ext cx="520391" cy="67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35" name="J"/>
          <p:cNvSpPr txBox="1"/>
          <p:nvPr/>
        </p:nvSpPr>
        <p:spPr>
          <a:xfrm>
            <a:off x="593497" y="3630222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36" name="ItemVO.java"/>
          <p:cNvSpPr txBox="1"/>
          <p:nvPr/>
        </p:nvSpPr>
        <p:spPr>
          <a:xfrm>
            <a:off x="239099" y="4035402"/>
            <a:ext cx="104935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ItemVO.java</a:t>
            </a:r>
          </a:p>
        </p:txBody>
      </p:sp>
      <p:sp>
        <p:nvSpPr>
          <p:cNvPr id="137" name="문서"/>
          <p:cNvSpPr/>
          <p:nvPr/>
        </p:nvSpPr>
        <p:spPr>
          <a:xfrm>
            <a:off x="458372" y="4713087"/>
            <a:ext cx="520391" cy="67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38" name="J"/>
          <p:cNvSpPr txBox="1"/>
          <p:nvPr/>
        </p:nvSpPr>
        <p:spPr>
          <a:xfrm>
            <a:off x="580772" y="4801117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39" name="ItemList.java"/>
          <p:cNvSpPr txBox="1"/>
          <p:nvPr/>
        </p:nvSpPr>
        <p:spPr>
          <a:xfrm>
            <a:off x="229909" y="5214151"/>
            <a:ext cx="110433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ItemList.java</a:t>
            </a:r>
          </a:p>
        </p:txBody>
      </p:sp>
      <p:sp>
        <p:nvSpPr>
          <p:cNvPr id="140" name="문서"/>
          <p:cNvSpPr/>
          <p:nvPr/>
        </p:nvSpPr>
        <p:spPr>
          <a:xfrm>
            <a:off x="5441912" y="1222988"/>
            <a:ext cx="520391" cy="67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41" name="J"/>
          <p:cNvSpPr txBox="1"/>
          <p:nvPr/>
        </p:nvSpPr>
        <p:spPr>
          <a:xfrm>
            <a:off x="5564312" y="1311017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42" name="ReplyVO.java"/>
          <p:cNvSpPr txBox="1"/>
          <p:nvPr/>
        </p:nvSpPr>
        <p:spPr>
          <a:xfrm>
            <a:off x="5180332" y="1724052"/>
            <a:ext cx="11594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ReplyVO.java</a:t>
            </a:r>
          </a:p>
        </p:txBody>
      </p:sp>
      <p:sp>
        <p:nvSpPr>
          <p:cNvPr id="143" name="문서"/>
          <p:cNvSpPr/>
          <p:nvPr/>
        </p:nvSpPr>
        <p:spPr>
          <a:xfrm>
            <a:off x="5454612" y="2217245"/>
            <a:ext cx="520391" cy="67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44" name="J"/>
          <p:cNvSpPr txBox="1"/>
          <p:nvPr/>
        </p:nvSpPr>
        <p:spPr>
          <a:xfrm>
            <a:off x="5577012" y="2305274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45" name="ReplyList.java"/>
          <p:cNvSpPr txBox="1"/>
          <p:nvPr/>
        </p:nvSpPr>
        <p:spPr>
          <a:xfrm>
            <a:off x="5129867" y="2718308"/>
            <a:ext cx="121445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ReplyList.java</a:t>
            </a:r>
          </a:p>
        </p:txBody>
      </p:sp>
      <p:sp>
        <p:nvSpPr>
          <p:cNvPr id="146" name="메인 게시글 하나를 저장하는 VO"/>
          <p:cNvSpPr/>
          <p:nvPr/>
        </p:nvSpPr>
        <p:spPr>
          <a:xfrm>
            <a:off x="1769655" y="1412776"/>
            <a:ext cx="3183345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80" y="0"/>
                </a:moveTo>
                <a:cubicBezTo>
                  <a:pt x="2119" y="0"/>
                  <a:pt x="1908" y="1299"/>
                  <a:pt x="1908" y="2902"/>
                </a:cubicBezTo>
                <a:lnTo>
                  <a:pt x="1908" y="5350"/>
                </a:lnTo>
                <a:lnTo>
                  <a:pt x="0" y="11154"/>
                </a:lnTo>
                <a:lnTo>
                  <a:pt x="1908" y="16957"/>
                </a:lnTo>
                <a:lnTo>
                  <a:pt x="1908" y="18698"/>
                </a:lnTo>
                <a:cubicBezTo>
                  <a:pt x="1908" y="20301"/>
                  <a:pt x="2119" y="21600"/>
                  <a:pt x="2380" y="21600"/>
                </a:cubicBezTo>
                <a:lnTo>
                  <a:pt x="21128" y="21600"/>
                </a:lnTo>
                <a:cubicBezTo>
                  <a:pt x="21389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389" y="0"/>
                  <a:pt x="21128" y="0"/>
                </a:cubicBezTo>
                <a:lnTo>
                  <a:pt x="23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dirty="0"/>
              <a:t>    </a:t>
            </a:r>
            <a:r>
              <a:rPr sz="1400" dirty="0" err="1"/>
              <a:t>메인</a:t>
            </a:r>
            <a:r>
              <a:rPr sz="1400" dirty="0"/>
              <a:t> </a:t>
            </a:r>
            <a:r>
              <a:rPr sz="1400" dirty="0" err="1"/>
              <a:t>게시글</a:t>
            </a:r>
            <a:r>
              <a:rPr sz="1400" dirty="0"/>
              <a:t> </a:t>
            </a:r>
            <a:r>
              <a:rPr sz="1400" dirty="0" err="1"/>
              <a:t>하나를</a:t>
            </a:r>
            <a:r>
              <a:rPr sz="1400" dirty="0"/>
              <a:t> </a:t>
            </a:r>
            <a:r>
              <a:rPr sz="1400" dirty="0" err="1"/>
              <a:t>저장하는</a:t>
            </a:r>
            <a:r>
              <a:rPr sz="1400" dirty="0"/>
              <a:t> VO</a:t>
            </a:r>
            <a:endParaRPr dirty="0"/>
          </a:p>
        </p:txBody>
      </p:sp>
      <p:sp>
        <p:nvSpPr>
          <p:cNvPr id="147" name="상품 하나의 정보를 저장하는 VO"/>
          <p:cNvSpPr/>
          <p:nvPr/>
        </p:nvSpPr>
        <p:spPr>
          <a:xfrm>
            <a:off x="1825268" y="3642803"/>
            <a:ext cx="3127732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2" y="0"/>
                </a:moveTo>
                <a:cubicBezTo>
                  <a:pt x="2101" y="0"/>
                  <a:pt x="1889" y="1299"/>
                  <a:pt x="1889" y="2902"/>
                </a:cubicBezTo>
                <a:lnTo>
                  <a:pt x="1889" y="5078"/>
                </a:lnTo>
                <a:lnTo>
                  <a:pt x="0" y="10882"/>
                </a:lnTo>
                <a:lnTo>
                  <a:pt x="1889" y="16685"/>
                </a:lnTo>
                <a:lnTo>
                  <a:pt x="1889" y="18698"/>
                </a:lnTo>
                <a:cubicBezTo>
                  <a:pt x="1889" y="20301"/>
                  <a:pt x="2101" y="21600"/>
                  <a:pt x="2362" y="21600"/>
                </a:cubicBezTo>
                <a:lnTo>
                  <a:pt x="21128" y="21600"/>
                </a:lnTo>
                <a:cubicBezTo>
                  <a:pt x="21389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389" y="0"/>
                  <a:pt x="21128" y="0"/>
                </a:cubicBezTo>
                <a:lnTo>
                  <a:pt x="236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dirty="0"/>
              <a:t>    </a:t>
            </a:r>
            <a:r>
              <a:rPr sz="1400" dirty="0" err="1"/>
              <a:t>상품</a:t>
            </a:r>
            <a:r>
              <a:rPr sz="1400" dirty="0"/>
              <a:t> </a:t>
            </a:r>
            <a:r>
              <a:rPr sz="1400" dirty="0" err="1"/>
              <a:t>하나의</a:t>
            </a:r>
            <a:r>
              <a:rPr sz="1400" dirty="0"/>
              <a:t> </a:t>
            </a:r>
            <a:r>
              <a:rPr sz="1400" dirty="0" err="1"/>
              <a:t>정보를</a:t>
            </a:r>
            <a:r>
              <a:rPr sz="1400" dirty="0"/>
              <a:t> </a:t>
            </a:r>
            <a:r>
              <a:rPr sz="1400" dirty="0" err="1"/>
              <a:t>저장하는</a:t>
            </a:r>
            <a:r>
              <a:rPr sz="1400" dirty="0"/>
              <a:t> VO</a:t>
            </a:r>
            <a:endParaRPr dirty="0"/>
          </a:p>
        </p:txBody>
      </p:sp>
      <p:sp>
        <p:nvSpPr>
          <p:cNvPr id="148" name="댓글 하나를 기억하는 VO"/>
          <p:cNvSpPr/>
          <p:nvPr/>
        </p:nvSpPr>
        <p:spPr>
          <a:xfrm>
            <a:off x="6613415" y="1414860"/>
            <a:ext cx="2903935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2" y="0"/>
                </a:moveTo>
                <a:cubicBezTo>
                  <a:pt x="2101" y="0"/>
                  <a:pt x="1889" y="1299"/>
                  <a:pt x="1889" y="2902"/>
                </a:cubicBezTo>
                <a:lnTo>
                  <a:pt x="1889" y="5078"/>
                </a:lnTo>
                <a:lnTo>
                  <a:pt x="0" y="10882"/>
                </a:lnTo>
                <a:lnTo>
                  <a:pt x="1889" y="16685"/>
                </a:lnTo>
                <a:lnTo>
                  <a:pt x="1889" y="18698"/>
                </a:lnTo>
                <a:cubicBezTo>
                  <a:pt x="1889" y="20301"/>
                  <a:pt x="2101" y="21600"/>
                  <a:pt x="2362" y="21600"/>
                </a:cubicBezTo>
                <a:lnTo>
                  <a:pt x="21128" y="21600"/>
                </a:lnTo>
                <a:cubicBezTo>
                  <a:pt x="21389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389" y="0"/>
                  <a:pt x="21128" y="0"/>
                </a:cubicBezTo>
                <a:lnTo>
                  <a:pt x="236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sz="1400" dirty="0"/>
              <a:t>        </a:t>
            </a:r>
            <a:r>
              <a:rPr sz="1400" dirty="0" err="1"/>
              <a:t>댓글</a:t>
            </a:r>
            <a:r>
              <a:rPr sz="1400" dirty="0"/>
              <a:t> </a:t>
            </a:r>
            <a:r>
              <a:rPr sz="1400" dirty="0" err="1"/>
              <a:t>하나를</a:t>
            </a:r>
            <a:r>
              <a:rPr sz="1400" dirty="0"/>
              <a:t> </a:t>
            </a:r>
            <a:r>
              <a:rPr sz="1400" dirty="0" err="1"/>
              <a:t>기억하는</a:t>
            </a:r>
            <a:r>
              <a:rPr sz="1400" dirty="0"/>
              <a:t> VO</a:t>
            </a:r>
          </a:p>
        </p:txBody>
      </p:sp>
      <p:sp>
        <p:nvSpPr>
          <p:cNvPr id="149" name="한 페이지에 출력할 메인 게시글 리스트를 갖고 있는 List"/>
          <p:cNvSpPr/>
          <p:nvPr/>
        </p:nvSpPr>
        <p:spPr>
          <a:xfrm>
            <a:off x="1771639" y="2198675"/>
            <a:ext cx="3181361" cy="720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0" y="0"/>
                </a:moveTo>
                <a:cubicBezTo>
                  <a:pt x="2099" y="0"/>
                  <a:pt x="1888" y="851"/>
                  <a:pt x="1888" y="1903"/>
                </a:cubicBezTo>
                <a:lnTo>
                  <a:pt x="1888" y="7767"/>
                </a:lnTo>
                <a:lnTo>
                  <a:pt x="0" y="11573"/>
                </a:lnTo>
                <a:lnTo>
                  <a:pt x="1888" y="15379"/>
                </a:lnTo>
                <a:lnTo>
                  <a:pt x="1888" y="19697"/>
                </a:lnTo>
                <a:cubicBezTo>
                  <a:pt x="1888" y="20749"/>
                  <a:pt x="2099" y="21600"/>
                  <a:pt x="2360" y="21600"/>
                </a:cubicBezTo>
                <a:lnTo>
                  <a:pt x="21128" y="21600"/>
                </a:lnTo>
                <a:cubicBezTo>
                  <a:pt x="21389" y="21600"/>
                  <a:pt x="21600" y="20749"/>
                  <a:pt x="21600" y="19697"/>
                </a:cubicBezTo>
                <a:lnTo>
                  <a:pt x="21600" y="1903"/>
                </a:lnTo>
                <a:cubicBezTo>
                  <a:pt x="21600" y="851"/>
                  <a:pt x="21389" y="0"/>
                  <a:pt x="21128" y="0"/>
                </a:cubicBezTo>
                <a:lnTo>
                  <a:pt x="236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sz="1200" dirty="0"/>
              <a:t>     </a:t>
            </a:r>
            <a:r>
              <a:rPr sz="1400" dirty="0"/>
              <a:t>한 </a:t>
            </a:r>
            <a:r>
              <a:rPr sz="1400" dirty="0" err="1"/>
              <a:t>페이지에</a:t>
            </a:r>
            <a:r>
              <a:rPr sz="1400" dirty="0"/>
              <a:t> </a:t>
            </a:r>
            <a:r>
              <a:rPr sz="1400" dirty="0" err="1"/>
              <a:t>출력할</a:t>
            </a:r>
            <a:r>
              <a:rPr sz="1400" dirty="0"/>
              <a:t> </a:t>
            </a:r>
            <a:r>
              <a:rPr sz="1400" dirty="0" err="1"/>
              <a:t>메인</a:t>
            </a:r>
            <a:r>
              <a:rPr sz="1400" dirty="0"/>
              <a:t> 게</a:t>
            </a:r>
            <a:r>
              <a:rPr lang="ko-KR" altLang="en-US" sz="1400" dirty="0"/>
              <a:t>시</a:t>
            </a:r>
            <a:r>
              <a:rPr sz="1400" dirty="0"/>
              <a:t>글 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sz="1400" dirty="0" err="1"/>
              <a:t>리스트를</a:t>
            </a:r>
            <a:r>
              <a:rPr sz="1400" dirty="0"/>
              <a:t> </a:t>
            </a:r>
            <a:r>
              <a:rPr sz="1400" dirty="0" err="1"/>
              <a:t>갖고</a:t>
            </a:r>
            <a:r>
              <a:rPr sz="1400" dirty="0"/>
              <a:t> </a:t>
            </a:r>
            <a:r>
              <a:rPr sz="1400" dirty="0" err="1"/>
              <a:t>있는</a:t>
            </a:r>
            <a:r>
              <a:rPr sz="1400" dirty="0"/>
              <a:t> List </a:t>
            </a:r>
          </a:p>
        </p:txBody>
      </p:sp>
      <p:sp>
        <p:nvSpPr>
          <p:cNvPr id="150" name="회원의 사용중인 제품 또는 관심 목록에 있는 제품 List"/>
          <p:cNvSpPr/>
          <p:nvPr/>
        </p:nvSpPr>
        <p:spPr>
          <a:xfrm>
            <a:off x="1846979" y="4689674"/>
            <a:ext cx="3103721" cy="720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77" y="0"/>
                </a:moveTo>
                <a:cubicBezTo>
                  <a:pt x="2117" y="0"/>
                  <a:pt x="1905" y="851"/>
                  <a:pt x="1905" y="1903"/>
                </a:cubicBezTo>
                <a:lnTo>
                  <a:pt x="1905" y="7553"/>
                </a:lnTo>
                <a:lnTo>
                  <a:pt x="0" y="11359"/>
                </a:lnTo>
                <a:lnTo>
                  <a:pt x="1905" y="15177"/>
                </a:lnTo>
                <a:lnTo>
                  <a:pt x="1905" y="19697"/>
                </a:lnTo>
                <a:cubicBezTo>
                  <a:pt x="1905" y="20749"/>
                  <a:pt x="2117" y="21600"/>
                  <a:pt x="2377" y="21600"/>
                </a:cubicBezTo>
                <a:lnTo>
                  <a:pt x="21128" y="21600"/>
                </a:lnTo>
                <a:cubicBezTo>
                  <a:pt x="21389" y="21600"/>
                  <a:pt x="21600" y="20749"/>
                  <a:pt x="21600" y="19697"/>
                </a:cubicBezTo>
                <a:lnTo>
                  <a:pt x="21600" y="1903"/>
                </a:lnTo>
                <a:cubicBezTo>
                  <a:pt x="21600" y="851"/>
                  <a:pt x="21389" y="0"/>
                  <a:pt x="21128" y="0"/>
                </a:cubicBez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sz="1400" dirty="0"/>
              <a:t>      </a:t>
            </a:r>
            <a:r>
              <a:rPr sz="1400" dirty="0" err="1"/>
              <a:t>회원의</a:t>
            </a:r>
            <a:r>
              <a:rPr sz="1400" dirty="0"/>
              <a:t> </a:t>
            </a:r>
            <a:r>
              <a:rPr sz="1400" dirty="0" err="1"/>
              <a:t>사용중인</a:t>
            </a:r>
            <a:r>
              <a:rPr sz="1400" dirty="0"/>
              <a:t> </a:t>
            </a:r>
            <a:r>
              <a:rPr sz="1400" dirty="0" err="1"/>
              <a:t>제품</a:t>
            </a:r>
            <a:r>
              <a:rPr sz="1400" dirty="0"/>
              <a:t> </a:t>
            </a:r>
            <a:r>
              <a:rPr sz="1400" dirty="0" err="1"/>
              <a:t>또는</a:t>
            </a:r>
            <a:r>
              <a:rPr sz="1400" dirty="0"/>
              <a:t> 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sz="1400" dirty="0" err="1"/>
              <a:t>관심</a:t>
            </a:r>
            <a:r>
              <a:rPr sz="1400" dirty="0"/>
              <a:t> </a:t>
            </a:r>
            <a:r>
              <a:rPr sz="1400" dirty="0" err="1"/>
              <a:t>목록에</a:t>
            </a:r>
            <a:r>
              <a:rPr sz="1400" dirty="0"/>
              <a:t> </a:t>
            </a:r>
            <a:r>
              <a:rPr sz="1400" dirty="0" err="1"/>
              <a:t>있는</a:t>
            </a:r>
            <a:r>
              <a:rPr sz="1400" dirty="0"/>
              <a:t> </a:t>
            </a:r>
            <a:r>
              <a:rPr sz="1400" dirty="0" err="1"/>
              <a:t>제품</a:t>
            </a:r>
            <a:r>
              <a:rPr sz="1400" dirty="0"/>
              <a:t> List</a:t>
            </a:r>
          </a:p>
        </p:txBody>
      </p:sp>
      <p:sp>
        <p:nvSpPr>
          <p:cNvPr id="151" name="메인 게시글 안에서…"/>
          <p:cNvSpPr/>
          <p:nvPr/>
        </p:nvSpPr>
        <p:spPr>
          <a:xfrm>
            <a:off x="6613018" y="2217825"/>
            <a:ext cx="2905126" cy="686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8" y="0"/>
                </a:moveTo>
                <a:cubicBezTo>
                  <a:pt x="2097" y="0"/>
                  <a:pt x="1886" y="894"/>
                  <a:pt x="1886" y="1998"/>
                </a:cubicBezTo>
                <a:lnTo>
                  <a:pt x="1886" y="7441"/>
                </a:lnTo>
                <a:lnTo>
                  <a:pt x="0" y="11424"/>
                </a:lnTo>
                <a:lnTo>
                  <a:pt x="1886" y="15420"/>
                </a:lnTo>
                <a:lnTo>
                  <a:pt x="1886" y="19590"/>
                </a:lnTo>
                <a:cubicBezTo>
                  <a:pt x="1886" y="20694"/>
                  <a:pt x="2097" y="21600"/>
                  <a:pt x="2358" y="21600"/>
                </a:cubicBezTo>
                <a:lnTo>
                  <a:pt x="21128" y="21600"/>
                </a:lnTo>
                <a:cubicBezTo>
                  <a:pt x="21389" y="21600"/>
                  <a:pt x="21600" y="20694"/>
                  <a:pt x="21600" y="19590"/>
                </a:cubicBezTo>
                <a:lnTo>
                  <a:pt x="21600" y="1998"/>
                </a:lnTo>
                <a:cubicBezTo>
                  <a:pt x="21600" y="894"/>
                  <a:pt x="21389" y="0"/>
                  <a:pt x="21128" y="0"/>
                </a:cubicBezTo>
                <a:lnTo>
                  <a:pt x="235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500" b="1"/>
            </a:pPr>
            <a:r>
              <a:rPr lang="en-US" sz="1400" dirty="0"/>
              <a:t>             </a:t>
            </a:r>
            <a:r>
              <a:rPr sz="1400" dirty="0" err="1"/>
              <a:t>메인</a:t>
            </a:r>
            <a:r>
              <a:rPr sz="1400" dirty="0"/>
              <a:t> </a:t>
            </a:r>
            <a:r>
              <a:rPr sz="1400" dirty="0" err="1"/>
              <a:t>게시글</a:t>
            </a:r>
            <a:r>
              <a:rPr sz="1400" dirty="0"/>
              <a:t> </a:t>
            </a:r>
            <a:r>
              <a:rPr sz="1400" dirty="0" err="1"/>
              <a:t>안에서</a:t>
            </a:r>
            <a:r>
              <a:rPr sz="1400" dirty="0"/>
              <a:t> </a:t>
            </a:r>
          </a:p>
          <a:p>
            <a:pPr>
              <a:defRPr sz="1500" b="1"/>
            </a:pPr>
            <a:r>
              <a:rPr lang="en-US" sz="1400" dirty="0"/>
              <a:t>       </a:t>
            </a:r>
            <a:r>
              <a:rPr sz="1400" dirty="0" err="1"/>
              <a:t>작성된</a:t>
            </a:r>
            <a:r>
              <a:rPr sz="1400" dirty="0"/>
              <a:t> </a:t>
            </a:r>
            <a:r>
              <a:rPr sz="1400" dirty="0" err="1"/>
              <a:t>댓글을</a:t>
            </a:r>
            <a:r>
              <a:rPr sz="1400" dirty="0"/>
              <a:t> </a:t>
            </a:r>
            <a:r>
              <a:rPr sz="1400" dirty="0" err="1"/>
              <a:t>갖고</a:t>
            </a:r>
            <a:r>
              <a:rPr sz="1400" dirty="0"/>
              <a:t> </a:t>
            </a:r>
            <a:r>
              <a:rPr sz="1400" dirty="0" err="1"/>
              <a:t>있는</a:t>
            </a:r>
            <a:r>
              <a:rPr sz="1400" dirty="0"/>
              <a:t> List</a:t>
            </a:r>
          </a:p>
        </p:txBody>
      </p:sp>
      <p:sp>
        <p:nvSpPr>
          <p:cNvPr id="152" name="문서"/>
          <p:cNvSpPr/>
          <p:nvPr/>
        </p:nvSpPr>
        <p:spPr>
          <a:xfrm>
            <a:off x="5462469" y="3534339"/>
            <a:ext cx="520391" cy="67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53" name="J"/>
          <p:cNvSpPr txBox="1"/>
          <p:nvPr/>
        </p:nvSpPr>
        <p:spPr>
          <a:xfrm>
            <a:off x="5584869" y="3622368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54" name="MemberVO.java"/>
          <p:cNvSpPr txBox="1"/>
          <p:nvPr/>
        </p:nvSpPr>
        <p:spPr>
          <a:xfrm>
            <a:off x="5088632" y="4035402"/>
            <a:ext cx="13429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MemberVO.java</a:t>
            </a:r>
          </a:p>
        </p:txBody>
      </p:sp>
      <p:sp>
        <p:nvSpPr>
          <p:cNvPr id="155" name="회원 한 사람의 정보를 저장하는 VO"/>
          <p:cNvSpPr/>
          <p:nvPr/>
        </p:nvSpPr>
        <p:spPr>
          <a:xfrm>
            <a:off x="6635558" y="3536875"/>
            <a:ext cx="2918119" cy="636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1" y="0"/>
                </a:moveTo>
                <a:cubicBezTo>
                  <a:pt x="2090" y="0"/>
                  <a:pt x="1879" y="964"/>
                  <a:pt x="1879" y="2153"/>
                </a:cubicBezTo>
                <a:lnTo>
                  <a:pt x="1879" y="6689"/>
                </a:lnTo>
                <a:lnTo>
                  <a:pt x="0" y="10995"/>
                </a:lnTo>
                <a:lnTo>
                  <a:pt x="1879" y="15288"/>
                </a:lnTo>
                <a:lnTo>
                  <a:pt x="1879" y="19447"/>
                </a:lnTo>
                <a:cubicBezTo>
                  <a:pt x="1879" y="20636"/>
                  <a:pt x="2090" y="21600"/>
                  <a:pt x="2351" y="21600"/>
                </a:cubicBezTo>
                <a:lnTo>
                  <a:pt x="21127" y="21600"/>
                </a:lnTo>
                <a:cubicBezTo>
                  <a:pt x="21388" y="21600"/>
                  <a:pt x="21600" y="20636"/>
                  <a:pt x="21600" y="19447"/>
                </a:cubicBezTo>
                <a:lnTo>
                  <a:pt x="21600" y="2153"/>
                </a:lnTo>
                <a:cubicBezTo>
                  <a:pt x="21600" y="964"/>
                  <a:pt x="21388" y="0"/>
                  <a:pt x="21127" y="0"/>
                </a:cubicBezTo>
                <a:lnTo>
                  <a:pt x="2351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 b="1"/>
            </a:lvl1pPr>
          </a:lstStyle>
          <a:p>
            <a:r>
              <a:rPr lang="en-US" sz="1400" dirty="0"/>
              <a:t>     </a:t>
            </a:r>
            <a:r>
              <a:rPr sz="1400" dirty="0"/>
              <a:t>한 </a:t>
            </a:r>
            <a:r>
              <a:rPr sz="1400" dirty="0" err="1"/>
              <a:t>사람의</a:t>
            </a:r>
            <a:r>
              <a:rPr sz="1400" dirty="0"/>
              <a:t> </a:t>
            </a:r>
            <a:r>
              <a:rPr sz="1400" dirty="0" err="1"/>
              <a:t>정보를</a:t>
            </a:r>
            <a:r>
              <a:rPr sz="1400" dirty="0"/>
              <a:t> </a:t>
            </a:r>
            <a:r>
              <a:rPr sz="1400" dirty="0" err="1"/>
              <a:t>저장하는</a:t>
            </a:r>
            <a:r>
              <a:rPr sz="1400" dirty="0"/>
              <a:t> VO</a:t>
            </a:r>
          </a:p>
        </p:txBody>
      </p:sp>
      <p:sp>
        <p:nvSpPr>
          <p:cNvPr id="156" name="문서"/>
          <p:cNvSpPr/>
          <p:nvPr/>
        </p:nvSpPr>
        <p:spPr>
          <a:xfrm>
            <a:off x="5476899" y="4712116"/>
            <a:ext cx="520391" cy="67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57" name="J"/>
          <p:cNvSpPr txBox="1"/>
          <p:nvPr/>
        </p:nvSpPr>
        <p:spPr>
          <a:xfrm>
            <a:off x="5599299" y="4800146"/>
            <a:ext cx="27559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t>J</a:t>
            </a:r>
          </a:p>
        </p:txBody>
      </p:sp>
      <p:sp>
        <p:nvSpPr>
          <p:cNvPr id="158" name="SearchParam.java"/>
          <p:cNvSpPr txBox="1"/>
          <p:nvPr/>
        </p:nvSpPr>
        <p:spPr>
          <a:xfrm>
            <a:off x="4996650" y="5214151"/>
            <a:ext cx="152683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/>
            </a:lvl1pPr>
          </a:lstStyle>
          <a:p>
            <a:r>
              <a:t>SearchParam.java</a:t>
            </a:r>
          </a:p>
        </p:txBody>
      </p:sp>
      <p:sp>
        <p:nvSpPr>
          <p:cNvPr id="159" name="게시글을 검색할 때…"/>
          <p:cNvSpPr/>
          <p:nvPr/>
        </p:nvSpPr>
        <p:spPr>
          <a:xfrm>
            <a:off x="6612938" y="4712116"/>
            <a:ext cx="2924969" cy="720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00" y="0"/>
                </a:moveTo>
                <a:cubicBezTo>
                  <a:pt x="2241" y="0"/>
                  <a:pt x="2031" y="691"/>
                  <a:pt x="2031" y="1544"/>
                </a:cubicBezTo>
                <a:lnTo>
                  <a:pt x="2031" y="7538"/>
                </a:lnTo>
                <a:lnTo>
                  <a:pt x="0" y="10626"/>
                </a:lnTo>
                <a:lnTo>
                  <a:pt x="2031" y="13724"/>
                </a:lnTo>
                <a:lnTo>
                  <a:pt x="2031" y="20056"/>
                </a:lnTo>
                <a:cubicBezTo>
                  <a:pt x="2031" y="20909"/>
                  <a:pt x="2241" y="21600"/>
                  <a:pt x="2500" y="21600"/>
                </a:cubicBezTo>
                <a:lnTo>
                  <a:pt x="21131" y="21600"/>
                </a:lnTo>
                <a:cubicBezTo>
                  <a:pt x="21390" y="21600"/>
                  <a:pt x="21600" y="20909"/>
                  <a:pt x="21600" y="20056"/>
                </a:cubicBezTo>
                <a:lnTo>
                  <a:pt x="21600" y="1544"/>
                </a:lnTo>
                <a:cubicBezTo>
                  <a:pt x="21600" y="691"/>
                  <a:pt x="21390" y="0"/>
                  <a:pt x="21131" y="0"/>
                </a:cubicBezTo>
                <a:lnTo>
                  <a:pt x="25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500" b="1"/>
            </a:pPr>
            <a:r>
              <a:rPr lang="en-US" sz="1400" dirty="0"/>
              <a:t>          </a:t>
            </a:r>
            <a:r>
              <a:rPr sz="1400" dirty="0" err="1"/>
              <a:t>게시글을</a:t>
            </a:r>
            <a:r>
              <a:rPr sz="1400" dirty="0"/>
              <a:t> </a:t>
            </a:r>
            <a:r>
              <a:rPr sz="1400" dirty="0" err="1"/>
              <a:t>검색할</a:t>
            </a:r>
            <a:r>
              <a:rPr sz="1400" dirty="0"/>
              <a:t> 때 </a:t>
            </a:r>
          </a:p>
          <a:p>
            <a:pPr>
              <a:defRPr sz="1500" b="1"/>
            </a:pPr>
            <a:r>
              <a:rPr lang="en-US" sz="1400" dirty="0"/>
              <a:t>          </a:t>
            </a:r>
            <a:r>
              <a:rPr sz="1400" dirty="0" err="1"/>
              <a:t>정보기억</a:t>
            </a:r>
            <a:r>
              <a:rPr sz="1400" dirty="0"/>
              <a:t> </a:t>
            </a:r>
            <a:r>
              <a:rPr sz="1400" dirty="0" err="1"/>
              <a:t>클래스</a:t>
            </a:r>
            <a:endParaRPr sz="1400" dirty="0"/>
          </a:p>
        </p:txBody>
      </p:sp>
      <p:sp>
        <p:nvSpPr>
          <p:cNvPr id="46" name="직사각형 15">
            <a:extLst>
              <a:ext uri="{FF2B5EF4-FFF2-40B4-BE49-F238E27FC236}">
                <a16:creationId xmlns:a16="http://schemas.microsoft.com/office/drawing/2014/main" id="{3873FB31-E6AA-4E9F-8282-47255762C238}"/>
              </a:ext>
            </a:extLst>
          </p:cNvPr>
          <p:cNvSpPr/>
          <p:nvPr/>
        </p:nvSpPr>
        <p:spPr>
          <a:xfrm>
            <a:off x="6036775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32846-C061-416B-B1DF-B68B8789CC09}"/>
              </a:ext>
            </a:extLst>
          </p:cNvPr>
          <p:cNvSpPr txBox="1"/>
          <p:nvPr/>
        </p:nvSpPr>
        <p:spPr>
          <a:xfrm>
            <a:off x="6036775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23427A-A4C3-4F43-B5BE-847F7BB5BAAB}"/>
              </a:ext>
            </a:extLst>
          </p:cNvPr>
          <p:cNvSpPr txBox="1"/>
          <p:nvPr/>
        </p:nvSpPr>
        <p:spPr>
          <a:xfrm>
            <a:off x="6425043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구현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en-US" altLang="ko-KR" sz="1400" dirty="0">
                <a:solidFill>
                  <a:schemeClr val="bg1"/>
                </a:solidFill>
              </a:rPr>
              <a:t>VO </a:t>
            </a:r>
            <a:r>
              <a:rPr lang="ko-KR" altLang="en-US" sz="1400" dirty="0">
                <a:solidFill>
                  <a:schemeClr val="bg1"/>
                </a:solidFill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</a:rPr>
              <a:t>List </a:t>
            </a:r>
            <a:r>
              <a:rPr lang="ko-KR" altLang="en-US" sz="1400" dirty="0">
                <a:solidFill>
                  <a:schemeClr val="bg1"/>
                </a:solidFill>
              </a:rPr>
              <a:t>클래스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0" name="그룹 11">
            <a:extLst>
              <a:ext uri="{FF2B5EF4-FFF2-40B4-BE49-F238E27FC236}">
                <a16:creationId xmlns:a16="http://schemas.microsoft.com/office/drawing/2014/main" id="{DCFE37AA-0C3D-4971-946D-A6288C31FA52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51" name="직사각형 12">
              <a:extLst>
                <a:ext uri="{FF2B5EF4-FFF2-40B4-BE49-F238E27FC236}">
                  <a16:creationId xmlns:a16="http://schemas.microsoft.com/office/drawing/2014/main" id="{50293F17-F2E6-4ADD-80A5-2AC5A812124B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2" name="직사각형 13">
              <a:extLst>
                <a:ext uri="{FF2B5EF4-FFF2-40B4-BE49-F238E27FC236}">
                  <a16:creationId xmlns:a16="http://schemas.microsoft.com/office/drawing/2014/main" id="{F78181C5-CF04-4229-AFD0-2DEA7EA8C673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3" name="직사각형 14">
              <a:extLst>
                <a:ext uri="{FF2B5EF4-FFF2-40B4-BE49-F238E27FC236}">
                  <a16:creationId xmlns:a16="http://schemas.microsoft.com/office/drawing/2014/main" id="{9C09C50A-9BBB-4DDE-9852-ECDE03C212E1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문서"/>
          <p:cNvSpPr/>
          <p:nvPr/>
        </p:nvSpPr>
        <p:spPr>
          <a:xfrm>
            <a:off x="575277" y="1232369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70" name="homePage.jsp"/>
          <p:cNvSpPr txBox="1"/>
          <p:nvPr/>
        </p:nvSpPr>
        <p:spPr>
          <a:xfrm>
            <a:off x="401155" y="1579264"/>
            <a:ext cx="15655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homePage.jsp</a:t>
            </a:r>
          </a:p>
        </p:txBody>
      </p:sp>
      <p:sp>
        <p:nvSpPr>
          <p:cNvPr id="171" name="우리가 판매하는 구독권을 구매할 수 있으며 해당 구독권에 대한 설명 및 홈페이지에 대한 소개가 있는 페이지"/>
          <p:cNvSpPr/>
          <p:nvPr/>
        </p:nvSpPr>
        <p:spPr>
          <a:xfrm>
            <a:off x="2210576" y="1268760"/>
            <a:ext cx="7566959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</a:t>
            </a:r>
            <a:r>
              <a:rPr dirty="0" err="1"/>
              <a:t>구독권을</a:t>
            </a:r>
            <a:r>
              <a:rPr dirty="0"/>
              <a:t> </a:t>
            </a:r>
            <a:r>
              <a:rPr dirty="0" err="1"/>
              <a:t>구매할</a:t>
            </a:r>
            <a:r>
              <a:rPr dirty="0"/>
              <a:t> 수 </a:t>
            </a:r>
            <a:r>
              <a:rPr dirty="0" err="1"/>
              <a:t>있으며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구독권에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설명</a:t>
            </a:r>
            <a:r>
              <a:rPr dirty="0"/>
              <a:t> 및 </a:t>
            </a:r>
            <a:r>
              <a:rPr dirty="0" err="1"/>
              <a:t>홈페이지에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소개가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</p:txBody>
      </p:sp>
      <p:sp>
        <p:nvSpPr>
          <p:cNvPr id="173" name="문서"/>
          <p:cNvSpPr/>
          <p:nvPr/>
        </p:nvSpPr>
        <p:spPr>
          <a:xfrm>
            <a:off x="596353" y="2381946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74" name="productMain.jsp"/>
          <p:cNvSpPr txBox="1"/>
          <p:nvPr/>
        </p:nvSpPr>
        <p:spPr>
          <a:xfrm>
            <a:off x="422231" y="2728841"/>
            <a:ext cx="17178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productMain.jsp</a:t>
            </a:r>
          </a:p>
        </p:txBody>
      </p:sp>
      <p:sp>
        <p:nvSpPr>
          <p:cNvPr id="175" name="각 카테고리별로 전시된 상품들을 한 눈에 볼 수 있는 페이지"/>
          <p:cNvSpPr/>
          <p:nvPr/>
        </p:nvSpPr>
        <p:spPr>
          <a:xfrm>
            <a:off x="2210576" y="2418337"/>
            <a:ext cx="7519415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 </a:t>
            </a:r>
            <a:r>
              <a:rPr dirty="0"/>
              <a:t>각 </a:t>
            </a:r>
            <a:r>
              <a:rPr dirty="0" err="1"/>
              <a:t>카테고리별로</a:t>
            </a:r>
            <a:r>
              <a:rPr dirty="0"/>
              <a:t> </a:t>
            </a:r>
            <a:r>
              <a:rPr dirty="0" err="1"/>
              <a:t>전시된</a:t>
            </a:r>
            <a:r>
              <a:rPr dirty="0"/>
              <a:t> </a:t>
            </a:r>
            <a:r>
              <a:rPr dirty="0" err="1"/>
              <a:t>상품들을</a:t>
            </a:r>
            <a:r>
              <a:rPr dirty="0"/>
              <a:t> 한 </a:t>
            </a:r>
            <a:r>
              <a:rPr dirty="0" err="1"/>
              <a:t>눈에</a:t>
            </a:r>
            <a:r>
              <a:rPr dirty="0"/>
              <a:t> 볼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</p:txBody>
      </p:sp>
      <p:sp>
        <p:nvSpPr>
          <p:cNvPr id="176" name="문서"/>
          <p:cNvSpPr/>
          <p:nvPr/>
        </p:nvSpPr>
        <p:spPr>
          <a:xfrm>
            <a:off x="596353" y="3531523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77" name="productDetail.jsp"/>
          <p:cNvSpPr txBox="1"/>
          <p:nvPr/>
        </p:nvSpPr>
        <p:spPr>
          <a:xfrm>
            <a:off x="422231" y="3878418"/>
            <a:ext cx="18068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productDetail.jsp</a:t>
            </a:r>
          </a:p>
        </p:txBody>
      </p:sp>
      <p:sp>
        <p:nvSpPr>
          <p:cNvPr id="178" name="상품 카테고리 페이지에서 상품 선택시 개별 상품에 대한 상세 정보 및 관심 목록 등록,  구독 버튼이 있는 페이지"/>
          <p:cNvSpPr/>
          <p:nvPr/>
        </p:nvSpPr>
        <p:spPr>
          <a:xfrm>
            <a:off x="2210577" y="3567914"/>
            <a:ext cx="7519416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카테고리</a:t>
            </a:r>
            <a:r>
              <a:rPr dirty="0"/>
              <a:t> </a:t>
            </a:r>
            <a:r>
              <a:rPr dirty="0" err="1"/>
              <a:t>페이지에서</a:t>
            </a:r>
            <a:r>
              <a:rPr dirty="0"/>
              <a:t>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선택시</a:t>
            </a:r>
            <a:r>
              <a:rPr dirty="0"/>
              <a:t> </a:t>
            </a:r>
            <a:r>
              <a:rPr dirty="0" err="1"/>
              <a:t>개별</a:t>
            </a:r>
            <a:r>
              <a:rPr dirty="0"/>
              <a:t> </a:t>
            </a:r>
            <a:r>
              <a:rPr dirty="0" err="1"/>
              <a:t>상품에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및 </a:t>
            </a:r>
            <a:r>
              <a:rPr dirty="0" err="1"/>
              <a:t>관심</a:t>
            </a:r>
            <a:r>
              <a:rPr dirty="0"/>
              <a:t> </a:t>
            </a:r>
            <a:r>
              <a:rPr dirty="0" err="1"/>
              <a:t>목록</a:t>
            </a:r>
            <a:r>
              <a:rPr dirty="0"/>
              <a:t> </a:t>
            </a:r>
            <a:r>
              <a:rPr dirty="0" err="1"/>
              <a:t>등록</a:t>
            </a:r>
            <a:r>
              <a:rPr dirty="0"/>
              <a:t>,  </a:t>
            </a:r>
            <a:endParaRPr lang="en-US" dirty="0"/>
          </a:p>
          <a:p>
            <a:r>
              <a:rPr lang="en-US" dirty="0"/>
              <a:t>       </a:t>
            </a:r>
            <a:r>
              <a:rPr dirty="0" err="1"/>
              <a:t>구독</a:t>
            </a:r>
            <a:r>
              <a:rPr dirty="0"/>
              <a:t> </a:t>
            </a:r>
            <a:r>
              <a:rPr dirty="0" err="1"/>
              <a:t>버튼이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</p:txBody>
      </p:sp>
      <p:sp>
        <p:nvSpPr>
          <p:cNvPr id="179" name="문서"/>
          <p:cNvSpPr/>
          <p:nvPr/>
        </p:nvSpPr>
        <p:spPr>
          <a:xfrm>
            <a:off x="614724" y="4681100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80" name="loginPage.jsp"/>
          <p:cNvSpPr txBox="1"/>
          <p:nvPr/>
        </p:nvSpPr>
        <p:spPr>
          <a:xfrm>
            <a:off x="440601" y="5027995"/>
            <a:ext cx="14767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loginPage.jsp</a:t>
            </a:r>
          </a:p>
        </p:txBody>
      </p:sp>
      <p:sp>
        <p:nvSpPr>
          <p:cNvPr id="181" name="회원이 있다면 필수적으로 있는 페이지로 하나의 페이지에서 display만 바꿔가며 구현하였음 회원가입 또는 id, pw 찾기 시 휴대폰 문자로 인증번호를 보내는 방식으로 구현하였으며 id 중복체크, 인증번호 체크 등은 비동기 방식으로 구현하였음."/>
          <p:cNvSpPr/>
          <p:nvPr/>
        </p:nvSpPr>
        <p:spPr>
          <a:xfrm>
            <a:off x="2211371" y="4717491"/>
            <a:ext cx="7518620" cy="712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0" y="0"/>
                </a:moveTo>
                <a:cubicBezTo>
                  <a:pt x="827" y="0"/>
                  <a:pt x="743" y="862"/>
                  <a:pt x="743" y="1924"/>
                </a:cubicBezTo>
                <a:lnTo>
                  <a:pt x="743" y="7180"/>
                </a:lnTo>
                <a:lnTo>
                  <a:pt x="0" y="11016"/>
                </a:lnTo>
                <a:lnTo>
                  <a:pt x="743" y="14865"/>
                </a:lnTo>
                <a:lnTo>
                  <a:pt x="743" y="19676"/>
                </a:lnTo>
                <a:cubicBezTo>
                  <a:pt x="743" y="20738"/>
                  <a:pt x="827" y="21600"/>
                  <a:pt x="930" y="21600"/>
                </a:cubicBezTo>
                <a:lnTo>
                  <a:pt x="21413" y="21600"/>
                </a:lnTo>
                <a:cubicBezTo>
                  <a:pt x="21516" y="21600"/>
                  <a:pt x="21600" y="20738"/>
                  <a:pt x="21600" y="19676"/>
                </a:cubicBezTo>
                <a:lnTo>
                  <a:pt x="21600" y="1924"/>
                </a:lnTo>
                <a:cubicBezTo>
                  <a:pt x="21600" y="862"/>
                  <a:pt x="21516" y="0"/>
                  <a:pt x="21413" y="0"/>
                </a:cubicBezTo>
                <a:lnTo>
                  <a:pt x="93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b="1" dirty="0"/>
              <a:t>        </a:t>
            </a:r>
          </a:p>
          <a:p>
            <a:r>
              <a:rPr lang="en-US" b="1" dirty="0"/>
              <a:t>         </a:t>
            </a:r>
            <a:r>
              <a:rPr b="1" dirty="0" err="1"/>
              <a:t>회원이</a:t>
            </a:r>
            <a:r>
              <a:rPr b="1" dirty="0"/>
              <a:t> </a:t>
            </a:r>
            <a:r>
              <a:rPr b="1" dirty="0" err="1"/>
              <a:t>있다면</a:t>
            </a:r>
            <a:r>
              <a:rPr b="1" dirty="0"/>
              <a:t> </a:t>
            </a:r>
            <a:r>
              <a:rPr b="1" dirty="0" err="1"/>
              <a:t>필수적으로</a:t>
            </a:r>
            <a:r>
              <a:rPr b="1" dirty="0"/>
              <a:t> </a:t>
            </a:r>
            <a:r>
              <a:rPr b="1" dirty="0" err="1"/>
              <a:t>있는</a:t>
            </a:r>
            <a:r>
              <a:rPr b="1" dirty="0"/>
              <a:t> </a:t>
            </a:r>
            <a:r>
              <a:rPr b="1" dirty="0" err="1"/>
              <a:t>페이지로</a:t>
            </a:r>
            <a:r>
              <a:rPr b="1" dirty="0"/>
              <a:t> </a:t>
            </a:r>
            <a:r>
              <a:rPr b="1" dirty="0" err="1"/>
              <a:t>하나의</a:t>
            </a:r>
            <a:r>
              <a:rPr b="1" dirty="0"/>
              <a:t> </a:t>
            </a:r>
            <a:r>
              <a:rPr b="1" dirty="0" err="1"/>
              <a:t>페이지에서</a:t>
            </a:r>
            <a:r>
              <a:rPr b="1" dirty="0"/>
              <a:t> </a:t>
            </a:r>
            <a:r>
              <a:rPr b="1" dirty="0" err="1"/>
              <a:t>display만</a:t>
            </a:r>
            <a:r>
              <a:rPr b="1" dirty="0"/>
              <a:t> </a:t>
            </a:r>
            <a:r>
              <a:rPr b="1" dirty="0" err="1"/>
              <a:t>바꿔가며</a:t>
            </a:r>
            <a:r>
              <a:rPr b="1" dirty="0"/>
              <a:t> </a:t>
            </a:r>
            <a:r>
              <a:rPr b="1" dirty="0" err="1"/>
              <a:t>구현하였음</a:t>
            </a:r>
            <a:r>
              <a:rPr b="1" dirty="0"/>
              <a:t> </a:t>
            </a:r>
            <a:r>
              <a:rPr b="1" dirty="0" err="1"/>
              <a:t>회원가입</a:t>
            </a:r>
            <a:r>
              <a:rPr b="1" dirty="0"/>
              <a:t> </a:t>
            </a:r>
            <a:r>
              <a:rPr b="1" dirty="0" err="1"/>
              <a:t>또는</a:t>
            </a:r>
            <a:endParaRPr lang="en-US" b="1" dirty="0"/>
          </a:p>
          <a:p>
            <a:r>
              <a:rPr lang="en-US" b="1" dirty="0"/>
              <a:t>        </a:t>
            </a:r>
            <a:r>
              <a:rPr lang="en-US" altLang="ko-KR" b="1" dirty="0"/>
              <a:t>id, pw </a:t>
            </a:r>
            <a:r>
              <a:rPr lang="ko-KR" altLang="en-US" b="1" dirty="0"/>
              <a:t>찾기 시 휴대폰 문자로 인증번호를 보내는 방식으로 구현하였으며 </a:t>
            </a:r>
            <a:r>
              <a:rPr lang="en-US" altLang="ko-KR" b="1" dirty="0"/>
              <a:t>id </a:t>
            </a:r>
            <a:r>
              <a:rPr lang="ko-KR" altLang="en-US" b="1" dirty="0"/>
              <a:t>중복체크</a:t>
            </a:r>
            <a:r>
              <a:rPr lang="en-US" altLang="ko-KR" b="1" dirty="0"/>
              <a:t>, </a:t>
            </a:r>
            <a:r>
              <a:rPr lang="ko-KR" altLang="en-US" b="1" dirty="0"/>
              <a:t>인증번호 체크 등은 </a:t>
            </a:r>
            <a:endParaRPr lang="en-US" altLang="ko-KR" b="1" dirty="0"/>
          </a:p>
          <a:p>
            <a:r>
              <a:rPr lang="en-US" altLang="ko-KR" b="1" dirty="0"/>
              <a:t>        </a:t>
            </a:r>
            <a:r>
              <a:rPr lang="ko-KR" altLang="en-US" b="1" dirty="0"/>
              <a:t>비동기 방식으로 구현하였음</a:t>
            </a:r>
            <a:r>
              <a:rPr lang="en-US" altLang="ko-KR" b="1" dirty="0"/>
              <a:t>.</a:t>
            </a:r>
          </a:p>
          <a:p>
            <a:endParaRPr lang="en-US" b="1" dirty="0"/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58EA799B-D406-40BA-9242-13B2699F0227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A1BB58-93C9-4DCE-922E-5366D29C1280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E0075F-983F-401B-875E-C07FED3BB7C7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구현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en-US" altLang="ko-KR" sz="1400" dirty="0">
                <a:solidFill>
                  <a:schemeClr val="bg1"/>
                </a:solidFill>
              </a:rPr>
              <a:t>View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C78575C7-0388-46BC-98F7-FBA7AFFC66D3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33" name="직사각형 12">
              <a:extLst>
                <a:ext uri="{FF2B5EF4-FFF2-40B4-BE49-F238E27FC236}">
                  <a16:creationId xmlns:a16="http://schemas.microsoft.com/office/drawing/2014/main" id="{E1961603-5B60-4894-BB8D-6A90A9C3F01C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4" name="직사각형 13">
              <a:extLst>
                <a:ext uri="{FF2B5EF4-FFF2-40B4-BE49-F238E27FC236}">
                  <a16:creationId xmlns:a16="http://schemas.microsoft.com/office/drawing/2014/main" id="{736C08B8-9151-4541-ACC4-63F52F6E4677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5" name="직사각형 14">
              <a:extLst>
                <a:ext uri="{FF2B5EF4-FFF2-40B4-BE49-F238E27FC236}">
                  <a16:creationId xmlns:a16="http://schemas.microsoft.com/office/drawing/2014/main" id="{35C0AE7C-F51C-45EF-AD50-EC87F138AFC9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문서"/>
          <p:cNvSpPr/>
          <p:nvPr/>
        </p:nvSpPr>
        <p:spPr>
          <a:xfrm>
            <a:off x="539351" y="1232369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92" name="as.jsp"/>
          <p:cNvSpPr txBox="1"/>
          <p:nvPr/>
        </p:nvSpPr>
        <p:spPr>
          <a:xfrm>
            <a:off x="365229" y="1579264"/>
            <a:ext cx="7013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as.jsp</a:t>
            </a:r>
          </a:p>
        </p:txBody>
      </p:sp>
      <p:sp>
        <p:nvSpPr>
          <p:cNvPr id="193" name="주변에서 가장 가까운 매장 정보를 얻을 수 있는 페이지로 지도는 KAKAO MAP API를 사용하였음"/>
          <p:cNvSpPr/>
          <p:nvPr/>
        </p:nvSpPr>
        <p:spPr>
          <a:xfrm>
            <a:off x="1856656" y="1268760"/>
            <a:ext cx="7751699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dirty="0"/>
              <a:t>        </a:t>
            </a:r>
            <a:r>
              <a:rPr b="1" dirty="0" err="1"/>
              <a:t>주변에서</a:t>
            </a:r>
            <a:r>
              <a:rPr b="1" dirty="0"/>
              <a:t> </a:t>
            </a:r>
            <a:r>
              <a:rPr b="1" dirty="0" err="1"/>
              <a:t>가장</a:t>
            </a:r>
            <a:r>
              <a:rPr b="1" dirty="0"/>
              <a:t> </a:t>
            </a:r>
            <a:r>
              <a:rPr b="1" dirty="0" err="1"/>
              <a:t>가까운</a:t>
            </a:r>
            <a:r>
              <a:rPr b="1" dirty="0"/>
              <a:t> </a:t>
            </a:r>
            <a:r>
              <a:rPr b="1" dirty="0" err="1"/>
              <a:t>매장</a:t>
            </a:r>
            <a:r>
              <a:rPr b="1" dirty="0"/>
              <a:t> </a:t>
            </a:r>
            <a:r>
              <a:rPr b="1" dirty="0" err="1"/>
              <a:t>정보를</a:t>
            </a:r>
            <a:r>
              <a:rPr b="1" dirty="0"/>
              <a:t> </a:t>
            </a:r>
            <a:r>
              <a:rPr b="1" dirty="0" err="1"/>
              <a:t>얻을</a:t>
            </a:r>
            <a:r>
              <a:rPr b="1" dirty="0"/>
              <a:t> 수 </a:t>
            </a:r>
            <a:r>
              <a:rPr b="1" dirty="0" err="1"/>
              <a:t>있는</a:t>
            </a:r>
            <a:r>
              <a:rPr b="1" dirty="0"/>
              <a:t> </a:t>
            </a:r>
            <a:r>
              <a:rPr b="1" dirty="0" err="1"/>
              <a:t>페이지로</a:t>
            </a:r>
            <a:r>
              <a:rPr b="1" dirty="0"/>
              <a:t> </a:t>
            </a:r>
            <a:r>
              <a:rPr b="1" dirty="0" err="1"/>
              <a:t>지도는</a:t>
            </a:r>
            <a:r>
              <a:rPr b="1" dirty="0"/>
              <a:t> KAKAO MAP </a:t>
            </a:r>
            <a:r>
              <a:rPr b="1" dirty="0" err="1"/>
              <a:t>API를</a:t>
            </a:r>
            <a:r>
              <a:rPr b="1" dirty="0"/>
              <a:t> </a:t>
            </a:r>
            <a:r>
              <a:rPr b="1" dirty="0" err="1"/>
              <a:t>사용하였음</a:t>
            </a:r>
            <a:endParaRPr b="1" dirty="0"/>
          </a:p>
        </p:txBody>
      </p:sp>
      <p:sp>
        <p:nvSpPr>
          <p:cNvPr id="194" name="문서"/>
          <p:cNvSpPr/>
          <p:nvPr/>
        </p:nvSpPr>
        <p:spPr>
          <a:xfrm>
            <a:off x="539351" y="2203803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95" name="comunity.jsp"/>
          <p:cNvSpPr txBox="1"/>
          <p:nvPr/>
        </p:nvSpPr>
        <p:spPr>
          <a:xfrm>
            <a:off x="365229" y="2550698"/>
            <a:ext cx="135775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comunity.jsp</a:t>
            </a:r>
          </a:p>
        </p:txBody>
      </p:sp>
      <p:sp>
        <p:nvSpPr>
          <p:cNvPr id="196" name="상품에 대한 Q&amp;A 또는 문의 또는 이용자들간의 커뮤니티 공간"/>
          <p:cNvSpPr/>
          <p:nvPr/>
        </p:nvSpPr>
        <p:spPr>
          <a:xfrm>
            <a:off x="1856657" y="2240194"/>
            <a:ext cx="7751700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</a:t>
            </a:r>
            <a:r>
              <a:rPr dirty="0" err="1"/>
              <a:t>상품에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Q&amp;A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문의</a:t>
            </a:r>
            <a:r>
              <a:rPr dirty="0"/>
              <a:t>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이용자들간의</a:t>
            </a:r>
            <a:r>
              <a:rPr dirty="0"/>
              <a:t> </a:t>
            </a:r>
            <a:r>
              <a:rPr dirty="0" err="1"/>
              <a:t>커뮤니티</a:t>
            </a:r>
            <a:r>
              <a:rPr dirty="0"/>
              <a:t> </a:t>
            </a:r>
            <a:r>
              <a:rPr dirty="0" err="1"/>
              <a:t>공간</a:t>
            </a:r>
            <a:endParaRPr dirty="0"/>
          </a:p>
        </p:txBody>
      </p:sp>
      <p:sp>
        <p:nvSpPr>
          <p:cNvPr id="197" name="문서"/>
          <p:cNvSpPr/>
          <p:nvPr/>
        </p:nvSpPr>
        <p:spPr>
          <a:xfrm>
            <a:off x="539351" y="3124013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198" name="content.jsp"/>
          <p:cNvSpPr txBox="1"/>
          <p:nvPr/>
        </p:nvSpPr>
        <p:spPr>
          <a:xfrm>
            <a:off x="365229" y="3470908"/>
            <a:ext cx="12097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content.jsp</a:t>
            </a:r>
          </a:p>
        </p:txBody>
      </p:sp>
      <p:sp>
        <p:nvSpPr>
          <p:cNvPr id="199" name="개별 게시글에 댓글을 달거나 볼 수 있는 페이지"/>
          <p:cNvSpPr/>
          <p:nvPr/>
        </p:nvSpPr>
        <p:spPr>
          <a:xfrm>
            <a:off x="1856656" y="3160404"/>
            <a:ext cx="7751701" cy="4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299"/>
                  <a:pt x="748" y="2902"/>
                </a:cubicBezTo>
                <a:lnTo>
                  <a:pt x="748" y="5078"/>
                </a:lnTo>
                <a:lnTo>
                  <a:pt x="0" y="10882"/>
                </a:lnTo>
                <a:lnTo>
                  <a:pt x="748" y="16685"/>
                </a:lnTo>
                <a:lnTo>
                  <a:pt x="748" y="18698"/>
                </a:lnTo>
                <a:cubicBezTo>
                  <a:pt x="748" y="20301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301"/>
                  <a:pt x="21600" y="18698"/>
                </a:cubicBezTo>
                <a:lnTo>
                  <a:pt x="21600" y="2902"/>
                </a:lnTo>
                <a:cubicBezTo>
                  <a:pt x="21600" y="1299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dirty="0"/>
              <a:t>          </a:t>
            </a:r>
            <a:r>
              <a:rPr b="1" dirty="0" err="1"/>
              <a:t>개별</a:t>
            </a:r>
            <a:r>
              <a:rPr b="1" dirty="0"/>
              <a:t> </a:t>
            </a:r>
            <a:r>
              <a:rPr b="1" dirty="0" err="1"/>
              <a:t>게시글에</a:t>
            </a:r>
            <a:r>
              <a:rPr b="1" dirty="0"/>
              <a:t> </a:t>
            </a:r>
            <a:r>
              <a:rPr b="1" dirty="0" err="1"/>
              <a:t>댓글을</a:t>
            </a:r>
            <a:r>
              <a:rPr b="1" dirty="0"/>
              <a:t> </a:t>
            </a:r>
            <a:r>
              <a:rPr b="1" dirty="0" err="1"/>
              <a:t>달거나</a:t>
            </a:r>
            <a:r>
              <a:rPr b="1" dirty="0"/>
              <a:t> 볼 수 </a:t>
            </a:r>
            <a:r>
              <a:rPr b="1" dirty="0" err="1"/>
              <a:t>있는</a:t>
            </a:r>
            <a:r>
              <a:rPr b="1" dirty="0"/>
              <a:t> </a:t>
            </a:r>
            <a:r>
              <a:rPr b="1" dirty="0" err="1"/>
              <a:t>페이지</a:t>
            </a:r>
            <a:endParaRPr b="1" dirty="0"/>
          </a:p>
        </p:txBody>
      </p:sp>
      <p:sp>
        <p:nvSpPr>
          <p:cNvPr id="200" name="문서"/>
          <p:cNvSpPr/>
          <p:nvPr/>
        </p:nvSpPr>
        <p:spPr>
          <a:xfrm>
            <a:off x="539351" y="4026204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201" name="persnerInfo.jsp"/>
          <p:cNvSpPr txBox="1"/>
          <p:nvPr/>
        </p:nvSpPr>
        <p:spPr>
          <a:xfrm>
            <a:off x="365229" y="4373099"/>
            <a:ext cx="16162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persnerInfo.jsp</a:t>
            </a:r>
          </a:p>
        </p:txBody>
      </p:sp>
      <p:sp>
        <p:nvSpPr>
          <p:cNvPr id="202" name="회원의 개인 정보 출력 및 수정 작업과 구독권을 가진 고객이 상품 사용 신청을 할 경우 사용중인 상품 목록을 보여주고 원할 때 반납할 수 있는 기능을 넣은 페이지, 추가적으로 구독권 변경, 취소, 회원 탈퇴 기능 등등"/>
          <p:cNvSpPr/>
          <p:nvPr/>
        </p:nvSpPr>
        <p:spPr>
          <a:xfrm>
            <a:off x="1859832" y="4062595"/>
            <a:ext cx="7751702" cy="558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5" y="0"/>
                </a:moveTo>
                <a:cubicBezTo>
                  <a:pt x="822" y="0"/>
                  <a:pt x="739" y="1101"/>
                  <a:pt x="739" y="2458"/>
                </a:cubicBezTo>
                <a:lnTo>
                  <a:pt x="739" y="6007"/>
                </a:lnTo>
                <a:lnTo>
                  <a:pt x="0" y="10923"/>
                </a:lnTo>
                <a:lnTo>
                  <a:pt x="739" y="15824"/>
                </a:lnTo>
                <a:lnTo>
                  <a:pt x="739" y="19142"/>
                </a:lnTo>
                <a:cubicBezTo>
                  <a:pt x="739" y="20499"/>
                  <a:pt x="822" y="21600"/>
                  <a:pt x="925" y="21600"/>
                </a:cubicBezTo>
                <a:lnTo>
                  <a:pt x="21413" y="21600"/>
                </a:lnTo>
                <a:cubicBezTo>
                  <a:pt x="21516" y="21600"/>
                  <a:pt x="21600" y="20499"/>
                  <a:pt x="21600" y="19142"/>
                </a:cubicBezTo>
                <a:lnTo>
                  <a:pt x="21600" y="2458"/>
                </a:lnTo>
                <a:cubicBezTo>
                  <a:pt x="21600" y="1101"/>
                  <a:pt x="21516" y="0"/>
                  <a:pt x="21413" y="0"/>
                </a:cubicBezTo>
                <a:lnTo>
                  <a:pt x="92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 </a:t>
            </a:r>
            <a:r>
              <a:rPr dirty="0" err="1"/>
              <a:t>회원의</a:t>
            </a:r>
            <a:r>
              <a:rPr dirty="0"/>
              <a:t> </a:t>
            </a:r>
            <a:r>
              <a:rPr dirty="0" err="1"/>
              <a:t>개인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및 </a:t>
            </a:r>
            <a:r>
              <a:rPr dirty="0" err="1"/>
              <a:t>수정</a:t>
            </a:r>
            <a:r>
              <a:rPr dirty="0"/>
              <a:t> </a:t>
            </a:r>
            <a:r>
              <a:rPr dirty="0" err="1"/>
              <a:t>작업과</a:t>
            </a:r>
            <a:r>
              <a:rPr dirty="0"/>
              <a:t> </a:t>
            </a:r>
            <a:r>
              <a:rPr dirty="0" err="1"/>
              <a:t>구독권을</a:t>
            </a:r>
            <a:r>
              <a:rPr dirty="0"/>
              <a:t> </a:t>
            </a:r>
            <a:r>
              <a:rPr dirty="0" err="1"/>
              <a:t>가진</a:t>
            </a:r>
            <a:r>
              <a:rPr dirty="0"/>
              <a:t> </a:t>
            </a:r>
            <a:r>
              <a:rPr dirty="0" err="1"/>
              <a:t>고객이</a:t>
            </a:r>
            <a:r>
              <a:rPr dirty="0"/>
              <a:t>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사용</a:t>
            </a:r>
            <a:r>
              <a:rPr dirty="0"/>
              <a:t> </a:t>
            </a:r>
            <a:r>
              <a:rPr dirty="0" err="1"/>
              <a:t>신청을</a:t>
            </a:r>
            <a:r>
              <a:rPr dirty="0"/>
              <a:t> 할 </a:t>
            </a:r>
            <a:r>
              <a:rPr dirty="0" err="1"/>
              <a:t>경우</a:t>
            </a:r>
            <a:r>
              <a:rPr dirty="0"/>
              <a:t> </a:t>
            </a:r>
            <a:endParaRPr lang="en-US" dirty="0"/>
          </a:p>
          <a:p>
            <a:r>
              <a:rPr lang="en-US" dirty="0"/>
              <a:t>       </a:t>
            </a:r>
            <a:r>
              <a:rPr dirty="0" err="1"/>
              <a:t>사용중인</a:t>
            </a:r>
            <a:r>
              <a:rPr dirty="0"/>
              <a:t>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목록을</a:t>
            </a:r>
            <a:r>
              <a:rPr dirty="0"/>
              <a:t> </a:t>
            </a:r>
            <a:r>
              <a:rPr dirty="0" err="1"/>
              <a:t>보여주고</a:t>
            </a:r>
            <a:r>
              <a:rPr dirty="0"/>
              <a:t> </a:t>
            </a:r>
            <a:r>
              <a:rPr dirty="0" err="1"/>
              <a:t>원할</a:t>
            </a:r>
            <a:r>
              <a:rPr dirty="0"/>
              <a:t> 때 </a:t>
            </a:r>
            <a:r>
              <a:rPr dirty="0" err="1"/>
              <a:t>반납할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넣은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, </a:t>
            </a:r>
            <a:endParaRPr lang="en-US" dirty="0"/>
          </a:p>
          <a:p>
            <a:r>
              <a:rPr lang="en-US" dirty="0"/>
              <a:t>       </a:t>
            </a:r>
            <a:r>
              <a:rPr dirty="0" err="1"/>
              <a:t>추가적으로</a:t>
            </a:r>
            <a:r>
              <a:rPr dirty="0"/>
              <a:t> </a:t>
            </a:r>
            <a:r>
              <a:rPr dirty="0" err="1"/>
              <a:t>구독권</a:t>
            </a:r>
            <a:r>
              <a:rPr dirty="0"/>
              <a:t> </a:t>
            </a:r>
            <a:r>
              <a:rPr dirty="0" err="1"/>
              <a:t>변경</a:t>
            </a:r>
            <a:r>
              <a:rPr dirty="0"/>
              <a:t>, </a:t>
            </a:r>
            <a:r>
              <a:rPr dirty="0" err="1"/>
              <a:t>취소</a:t>
            </a:r>
            <a:r>
              <a:rPr dirty="0"/>
              <a:t>, </a:t>
            </a:r>
            <a:r>
              <a:rPr dirty="0" err="1"/>
              <a:t>회원</a:t>
            </a:r>
            <a:r>
              <a:rPr dirty="0"/>
              <a:t> </a:t>
            </a:r>
            <a:r>
              <a:rPr dirty="0" err="1"/>
              <a:t>탈퇴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등등</a:t>
            </a:r>
            <a:endParaRPr dirty="0"/>
          </a:p>
        </p:txBody>
      </p:sp>
      <p:sp>
        <p:nvSpPr>
          <p:cNvPr id="203" name="문서"/>
          <p:cNvSpPr/>
          <p:nvPr/>
        </p:nvSpPr>
        <p:spPr>
          <a:xfrm>
            <a:off x="539351" y="5058397"/>
            <a:ext cx="421210" cy="5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357503"/>
                  <a:satOff val="54545"/>
                  <a:lumOff val="29273"/>
                </a:schemeClr>
              </a:gs>
              <a:gs pos="35000">
                <a:srgbClr val="BDD4FF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6200000"/>
          </a:gradFill>
          <a:ln w="38100">
            <a:solidFill>
              <a:srgbClr val="A7A7A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ristina"/>
                <a:ea typeface="Pristina"/>
                <a:cs typeface="Pristina"/>
                <a:sym typeface="Pristina"/>
              </a:defRPr>
            </a:pPr>
            <a:endParaRPr/>
          </a:p>
        </p:txBody>
      </p:sp>
      <p:sp>
        <p:nvSpPr>
          <p:cNvPr id="204" name="basket.jsp"/>
          <p:cNvSpPr txBox="1"/>
          <p:nvPr/>
        </p:nvSpPr>
        <p:spPr>
          <a:xfrm>
            <a:off x="365229" y="5405293"/>
            <a:ext cx="11333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basket.jsp</a:t>
            </a:r>
          </a:p>
        </p:txBody>
      </p:sp>
      <p:sp>
        <p:nvSpPr>
          <p:cNvPr id="205" name="회원이 상품을 관심 목록으로 추가한 상품들을 보고 사용하기 버튼 클릭 시 사용 신청이 되고 삭제시 목록에서 지워지는 기능을 하는 페이지"/>
          <p:cNvSpPr/>
          <p:nvPr/>
        </p:nvSpPr>
        <p:spPr>
          <a:xfrm>
            <a:off x="1856657" y="5094788"/>
            <a:ext cx="7751698" cy="558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4" y="0"/>
                </a:moveTo>
                <a:cubicBezTo>
                  <a:pt x="831" y="0"/>
                  <a:pt x="748" y="1101"/>
                  <a:pt x="748" y="2458"/>
                </a:cubicBezTo>
                <a:lnTo>
                  <a:pt x="748" y="5623"/>
                </a:lnTo>
                <a:lnTo>
                  <a:pt x="0" y="10539"/>
                </a:lnTo>
                <a:lnTo>
                  <a:pt x="748" y="15455"/>
                </a:lnTo>
                <a:lnTo>
                  <a:pt x="748" y="19142"/>
                </a:lnTo>
                <a:cubicBezTo>
                  <a:pt x="748" y="20499"/>
                  <a:pt x="831" y="21600"/>
                  <a:pt x="934" y="21600"/>
                </a:cubicBezTo>
                <a:lnTo>
                  <a:pt x="21413" y="21600"/>
                </a:lnTo>
                <a:cubicBezTo>
                  <a:pt x="21516" y="21600"/>
                  <a:pt x="21600" y="20499"/>
                  <a:pt x="21600" y="19142"/>
                </a:cubicBezTo>
                <a:lnTo>
                  <a:pt x="21600" y="2458"/>
                </a:lnTo>
                <a:cubicBezTo>
                  <a:pt x="21600" y="1101"/>
                  <a:pt x="21516" y="0"/>
                  <a:pt x="21413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200" b="1"/>
            </a:lvl1pPr>
          </a:lstStyle>
          <a:p>
            <a:r>
              <a:rPr lang="en-US" dirty="0"/>
              <a:t>       </a:t>
            </a:r>
            <a:r>
              <a:rPr dirty="0" err="1"/>
              <a:t>회원이</a:t>
            </a:r>
            <a:r>
              <a:rPr dirty="0"/>
              <a:t> </a:t>
            </a:r>
            <a:r>
              <a:rPr dirty="0" err="1"/>
              <a:t>상품을</a:t>
            </a:r>
            <a:r>
              <a:rPr dirty="0"/>
              <a:t> </a:t>
            </a:r>
            <a:r>
              <a:rPr dirty="0" err="1"/>
              <a:t>관심</a:t>
            </a:r>
            <a:r>
              <a:rPr dirty="0"/>
              <a:t> </a:t>
            </a:r>
            <a:r>
              <a:rPr dirty="0" err="1"/>
              <a:t>목록으로</a:t>
            </a:r>
            <a:r>
              <a:rPr dirty="0"/>
              <a:t> </a:t>
            </a:r>
            <a:r>
              <a:rPr dirty="0" err="1"/>
              <a:t>추가한</a:t>
            </a:r>
            <a:r>
              <a:rPr dirty="0"/>
              <a:t> </a:t>
            </a:r>
            <a:r>
              <a:rPr dirty="0" err="1"/>
              <a:t>상품들을</a:t>
            </a:r>
            <a:r>
              <a:rPr dirty="0"/>
              <a:t> </a:t>
            </a:r>
            <a:r>
              <a:rPr dirty="0" err="1"/>
              <a:t>보고</a:t>
            </a:r>
            <a:r>
              <a:rPr dirty="0"/>
              <a:t> </a:t>
            </a:r>
            <a:r>
              <a:rPr dirty="0" err="1"/>
              <a:t>사용하기</a:t>
            </a:r>
            <a:r>
              <a:rPr dirty="0"/>
              <a:t>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사용</a:t>
            </a:r>
            <a:r>
              <a:rPr dirty="0"/>
              <a:t> </a:t>
            </a:r>
            <a:r>
              <a:rPr dirty="0" err="1"/>
              <a:t>신청이</a:t>
            </a:r>
            <a:r>
              <a:rPr dirty="0"/>
              <a:t> </a:t>
            </a:r>
            <a:r>
              <a:rPr dirty="0" err="1"/>
              <a:t>되고</a:t>
            </a:r>
            <a:r>
              <a:rPr dirty="0"/>
              <a:t> </a:t>
            </a:r>
            <a:r>
              <a:rPr dirty="0" err="1"/>
              <a:t>삭제시</a:t>
            </a:r>
            <a:r>
              <a:rPr dirty="0"/>
              <a:t> </a:t>
            </a:r>
            <a:endParaRPr lang="en-US" dirty="0"/>
          </a:p>
          <a:p>
            <a:r>
              <a:rPr lang="en-US" dirty="0"/>
              <a:t>       </a:t>
            </a:r>
            <a:r>
              <a:rPr dirty="0" err="1"/>
              <a:t>목록에서</a:t>
            </a:r>
            <a:r>
              <a:rPr dirty="0"/>
              <a:t> </a:t>
            </a:r>
            <a:r>
              <a:rPr dirty="0" err="1"/>
              <a:t>지워지는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하는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</p:txBody>
      </p:sp>
      <p:sp>
        <p:nvSpPr>
          <p:cNvPr id="37" name="직사각형 15">
            <a:extLst>
              <a:ext uri="{FF2B5EF4-FFF2-40B4-BE49-F238E27FC236}">
                <a16:creationId xmlns:a16="http://schemas.microsoft.com/office/drawing/2014/main" id="{46DA1687-2D84-44E6-9EC0-EBE17141F9C6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29A9D8-1F83-46EE-A7CB-069BD11DBB80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AAEE4-63F6-4824-93D8-465BB072D232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구현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en-US" altLang="ko-KR" sz="1400" dirty="0">
                <a:solidFill>
                  <a:schemeClr val="bg1"/>
                </a:solidFill>
              </a:rPr>
              <a:t>View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0" name="그룹 11">
            <a:extLst>
              <a:ext uri="{FF2B5EF4-FFF2-40B4-BE49-F238E27FC236}">
                <a16:creationId xmlns:a16="http://schemas.microsoft.com/office/drawing/2014/main" id="{135C9CF5-200D-4868-858A-56DF3119C1C5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41" name="직사각형 12">
              <a:extLst>
                <a:ext uri="{FF2B5EF4-FFF2-40B4-BE49-F238E27FC236}">
                  <a16:creationId xmlns:a16="http://schemas.microsoft.com/office/drawing/2014/main" id="{7238BCB8-AED5-411C-A4B5-DBCFBD13980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2" name="직사각형 13">
              <a:extLst>
                <a:ext uri="{FF2B5EF4-FFF2-40B4-BE49-F238E27FC236}">
                  <a16:creationId xmlns:a16="http://schemas.microsoft.com/office/drawing/2014/main" id="{B8389DDE-3B5B-47BC-BE21-63257D39E1F3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3" name="직사각형 14">
              <a:extLst>
                <a:ext uri="{FF2B5EF4-FFF2-40B4-BE49-F238E27FC236}">
                  <a16:creationId xmlns:a16="http://schemas.microsoft.com/office/drawing/2014/main" id="{4A745893-7689-45C2-AE60-D0C5AB5EE194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E394CB-A11E-C344-9C76-23F7863F8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64" y="2244650"/>
            <a:ext cx="1562100" cy="99383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68FCEF4-8EFD-E742-9860-BE9338A8F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42" y="4338270"/>
            <a:ext cx="1549400" cy="99383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33EC8BD-4E59-8746-B60A-E473EBC97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50" y="4764292"/>
            <a:ext cx="1219200" cy="1152146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8B3D7A4-1092-4F41-A21B-52652B7F1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0" y="2489320"/>
            <a:ext cx="1282700" cy="2014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B4FB45-D65E-8548-AC00-FED464656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0" y="1098322"/>
            <a:ext cx="1206500" cy="2330678"/>
          </a:xfrm>
          <a:prstGeom prst="rect">
            <a:avLst/>
          </a:prstGeom>
        </p:spPr>
      </p:pic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D9F3FA0-0A84-D344-A76F-2EE123FA9B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35873" y="1632582"/>
            <a:ext cx="2452977" cy="1224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5D05235A-FB03-0448-844C-542A70A49284}"/>
              </a:ext>
            </a:extLst>
          </p:cNvPr>
          <p:cNvCxnSpPr>
            <a:cxnSpLocks/>
          </p:cNvCxnSpPr>
          <p:nvPr/>
        </p:nvCxnSpPr>
        <p:spPr>
          <a:xfrm>
            <a:off x="1918276" y="4293096"/>
            <a:ext cx="1672922" cy="8972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FD425FE-EBFE-E949-8A47-C97BFBD4B5E3}"/>
              </a:ext>
            </a:extLst>
          </p:cNvPr>
          <p:cNvCxnSpPr>
            <a:cxnSpLocks/>
          </p:cNvCxnSpPr>
          <p:nvPr/>
        </p:nvCxnSpPr>
        <p:spPr>
          <a:xfrm>
            <a:off x="5705202" y="2928849"/>
            <a:ext cx="1812900" cy="17727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DDB9C29-688C-724C-8429-33FA89C1AF34}"/>
              </a:ext>
            </a:extLst>
          </p:cNvPr>
          <p:cNvCxnSpPr>
            <a:cxnSpLocks/>
          </p:cNvCxnSpPr>
          <p:nvPr/>
        </p:nvCxnSpPr>
        <p:spPr>
          <a:xfrm>
            <a:off x="5705202" y="1525894"/>
            <a:ext cx="2172940" cy="1250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5">
            <a:extLst>
              <a:ext uri="{FF2B5EF4-FFF2-40B4-BE49-F238E27FC236}">
                <a16:creationId xmlns:a16="http://schemas.microsoft.com/office/drawing/2014/main" id="{60425DE1-5887-47CE-843D-BECBB07997B5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75416-846B-4571-89C3-A7013959804A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24524-6447-47A3-A1A5-93E9AD407673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 구현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en-US" altLang="ko-KR" sz="1400" dirty="0">
                <a:solidFill>
                  <a:schemeClr val="bg1"/>
                </a:solidFill>
              </a:rPr>
              <a:t>DB </a:t>
            </a:r>
            <a:r>
              <a:rPr lang="ko-KR" altLang="en-US" sz="1400" dirty="0">
                <a:solidFill>
                  <a:schemeClr val="bg1"/>
                </a:solidFill>
              </a:rPr>
              <a:t>테이블 구조도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그룹 11">
            <a:extLst>
              <a:ext uri="{FF2B5EF4-FFF2-40B4-BE49-F238E27FC236}">
                <a16:creationId xmlns:a16="http://schemas.microsoft.com/office/drawing/2014/main" id="{E89E1B5B-C267-48E4-82C8-F57368CD578A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6" name="직사각형 12">
              <a:extLst>
                <a:ext uri="{FF2B5EF4-FFF2-40B4-BE49-F238E27FC236}">
                  <a16:creationId xmlns:a16="http://schemas.microsoft.com/office/drawing/2014/main" id="{9E654756-B1B5-447B-A3BF-29FFAA7393B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98A87476-260E-42A9-904B-BC928AB8A60B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8" name="직사각형 14">
              <a:extLst>
                <a:ext uri="{FF2B5EF4-FFF2-40B4-BE49-F238E27FC236}">
                  <a16:creationId xmlns:a16="http://schemas.microsoft.com/office/drawing/2014/main" id="{6ABCBDB7-92DE-411C-A7ED-192E88634F93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23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B0C2606-C98C-7243-8597-4ED28B24DB77}"/>
              </a:ext>
            </a:extLst>
          </p:cNvPr>
          <p:cNvSpPr/>
          <p:nvPr/>
        </p:nvSpPr>
        <p:spPr>
          <a:xfrm>
            <a:off x="3548844" y="116632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Member.xml</a:t>
            </a:r>
            <a:endParaRPr kumimoji="1" lang="ko-Kore-US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7F68BB3-269D-4246-8B6B-CF9D38644910}"/>
              </a:ext>
            </a:extLst>
          </p:cNvPr>
          <p:cNvSpPr/>
          <p:nvPr/>
        </p:nvSpPr>
        <p:spPr>
          <a:xfrm>
            <a:off x="344488" y="116632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Board.xml</a:t>
            </a:r>
            <a:endParaRPr kumimoji="1" lang="ko-Kore-US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4D4A8E9-AB21-ED45-B95D-29505FDA6453}"/>
              </a:ext>
            </a:extLst>
          </p:cNvPr>
          <p:cNvSpPr/>
          <p:nvPr/>
        </p:nvSpPr>
        <p:spPr>
          <a:xfrm>
            <a:off x="6753200" y="116632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wishAndChoice.xml</a:t>
            </a:r>
            <a:endParaRPr kumimoji="1" lang="ko-Kore-US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A1A3C21-C9C1-D942-9FC2-A72E0B383E35}"/>
              </a:ext>
            </a:extLst>
          </p:cNvPr>
          <p:cNvSpPr/>
          <p:nvPr/>
        </p:nvSpPr>
        <p:spPr>
          <a:xfrm>
            <a:off x="3558364" y="1022351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MybatisDAO.java</a:t>
            </a:r>
            <a:endParaRPr kumimoji="1" lang="ko-Kore-US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D7350A1-5C32-C348-92E3-C99128322FBF}"/>
              </a:ext>
            </a:extLst>
          </p:cNvPr>
          <p:cNvSpPr/>
          <p:nvPr/>
        </p:nvSpPr>
        <p:spPr>
          <a:xfrm>
            <a:off x="3586112" y="3383050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loginPage.jsp</a:t>
            </a:r>
            <a:endParaRPr kumimoji="1" lang="ko-Kore-US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2AC8F46-6641-3E4E-B737-0E2394A07C57}"/>
              </a:ext>
            </a:extLst>
          </p:cNvPr>
          <p:cNvSpPr/>
          <p:nvPr/>
        </p:nvSpPr>
        <p:spPr>
          <a:xfrm>
            <a:off x="343609" y="3383050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Community.jsp</a:t>
            </a:r>
            <a:endParaRPr kumimoji="1" lang="ko-Kore-US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90E9594-8F2C-2E44-8ED1-53332F84D308}"/>
              </a:ext>
            </a:extLst>
          </p:cNvPr>
          <p:cNvSpPr/>
          <p:nvPr/>
        </p:nvSpPr>
        <p:spPr>
          <a:xfrm>
            <a:off x="3558364" y="2077616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MemberController.java</a:t>
            </a:r>
            <a:endParaRPr kumimoji="1" lang="ko-Kore-US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6FC0F9F-EE7F-F142-97F6-B2E4FE39D9B1}"/>
              </a:ext>
            </a:extLst>
          </p:cNvPr>
          <p:cNvSpPr/>
          <p:nvPr/>
        </p:nvSpPr>
        <p:spPr>
          <a:xfrm>
            <a:off x="6753200" y="2077616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ViewController.java</a:t>
            </a:r>
            <a:endParaRPr kumimoji="1" lang="ko-Kore-US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4E2DFA3-268A-934F-A9EE-9E31FA4C7B02}"/>
              </a:ext>
            </a:extLst>
          </p:cNvPr>
          <p:cNvSpPr/>
          <p:nvPr/>
        </p:nvSpPr>
        <p:spPr>
          <a:xfrm>
            <a:off x="344488" y="2078238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BoardController.java</a:t>
            </a:r>
            <a:endParaRPr kumimoji="1" lang="ko-Kore-US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D18AF85-5984-0048-9F9B-32E240976234}"/>
              </a:ext>
            </a:extLst>
          </p:cNvPr>
          <p:cNvSpPr/>
          <p:nvPr/>
        </p:nvSpPr>
        <p:spPr>
          <a:xfrm>
            <a:off x="3610642" y="4919384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presnerInfo.jsp</a:t>
            </a:r>
            <a:endParaRPr kumimoji="1" lang="ko-Kore-US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27E3348-638E-5146-A664-3646F5DE7983}"/>
              </a:ext>
            </a:extLst>
          </p:cNvPr>
          <p:cNvSpPr/>
          <p:nvPr/>
        </p:nvSpPr>
        <p:spPr>
          <a:xfrm>
            <a:off x="3610642" y="4151217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Basket.jsp</a:t>
            </a:r>
            <a:endParaRPr kumimoji="1" lang="ko-Kore-US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F920102A-7047-C646-9698-0F933120D175}"/>
              </a:ext>
            </a:extLst>
          </p:cNvPr>
          <p:cNvSpPr/>
          <p:nvPr/>
        </p:nvSpPr>
        <p:spPr>
          <a:xfrm>
            <a:off x="6752321" y="4161615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productMain.jsp</a:t>
            </a:r>
            <a:endParaRPr kumimoji="1" lang="ko-Kore-US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9BD52-7B9C-0548-857B-01A82720ACE6}"/>
              </a:ext>
            </a:extLst>
          </p:cNvPr>
          <p:cNvSpPr/>
          <p:nvPr/>
        </p:nvSpPr>
        <p:spPr>
          <a:xfrm>
            <a:off x="343609" y="4157748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Content.jsp</a:t>
            </a:r>
            <a:endParaRPr kumimoji="1" lang="ko-Kore-US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0F82F2A-45EC-FA47-B733-EA82F00711F2}"/>
              </a:ext>
            </a:extLst>
          </p:cNvPr>
          <p:cNvSpPr/>
          <p:nvPr/>
        </p:nvSpPr>
        <p:spPr>
          <a:xfrm>
            <a:off x="6752321" y="3381752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homepage.jsp</a:t>
            </a:r>
            <a:endParaRPr kumimoji="1" lang="ko-Kore-US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4A4BF76C-2D0A-1743-912F-2D9CE0D35B57}"/>
              </a:ext>
            </a:extLst>
          </p:cNvPr>
          <p:cNvSpPr/>
          <p:nvPr/>
        </p:nvSpPr>
        <p:spPr>
          <a:xfrm>
            <a:off x="6733890" y="4914956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productDetail.jsp</a:t>
            </a:r>
            <a:endParaRPr kumimoji="1" lang="ko-Kore-US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4F407A1-FCC0-A142-8FAD-F6F3CAFC5986}"/>
              </a:ext>
            </a:extLst>
          </p:cNvPr>
          <p:cNvSpPr/>
          <p:nvPr/>
        </p:nvSpPr>
        <p:spPr>
          <a:xfrm>
            <a:off x="343609" y="4932446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Insert.jsp</a:t>
            </a:r>
            <a:endParaRPr kumimoji="1" lang="ko-Kore-US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32DF3E2A-8A97-FB4D-905D-7CBFD1A249CF}"/>
              </a:ext>
            </a:extLst>
          </p:cNvPr>
          <p:cNvSpPr/>
          <p:nvPr/>
        </p:nvSpPr>
        <p:spPr>
          <a:xfrm>
            <a:off x="6764018" y="5668297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as.jsp</a:t>
            </a:r>
            <a:endParaRPr kumimoji="1" lang="ko-Kore-US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A00251D-D1D4-6241-A02D-FD80B93652D2}"/>
              </a:ext>
            </a:extLst>
          </p:cNvPr>
          <p:cNvSpPr/>
          <p:nvPr/>
        </p:nvSpPr>
        <p:spPr>
          <a:xfrm>
            <a:off x="343609" y="5701637"/>
            <a:ext cx="28083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 err="1"/>
              <a:t>searchComunity.jsp</a:t>
            </a:r>
            <a:endParaRPr kumimoji="1" lang="ko-Kore-US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F5319D5-3655-894B-BB9E-094251E3560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953000" y="614224"/>
            <a:ext cx="9520" cy="40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FBC0D-5E22-924B-84B2-AD7A39293A6A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4962520" y="1382391"/>
            <a:ext cx="4760" cy="64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9F1E998E-42FC-AE43-A7FB-FFB1A14D48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366676" y="612536"/>
            <a:ext cx="1771370" cy="589835"/>
          </a:xfrm>
          <a:prstGeom prst="bentConnector3">
            <a:avLst>
              <a:gd name="adj1" fmla="val 99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9B80B002-8DE8-DC4C-ADA3-096CA8244BB8}"/>
              </a:ext>
            </a:extLst>
          </p:cNvPr>
          <p:cNvCxnSpPr>
            <a:stCxn id="18" idx="1"/>
          </p:cNvCxnSpPr>
          <p:nvPr/>
        </p:nvCxnSpPr>
        <p:spPr>
          <a:xfrm rot="10800000">
            <a:off x="1747766" y="614225"/>
            <a:ext cx="1810599" cy="588147"/>
          </a:xfrm>
          <a:prstGeom prst="bentConnector3">
            <a:avLst>
              <a:gd name="adj1" fmla="val 1005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C172C160-9C4F-3B48-8614-1F5630632C62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3182391" y="283829"/>
            <a:ext cx="360663" cy="32281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E103A63-E467-D24E-A9C2-03AC5D95B630}"/>
              </a:ext>
            </a:extLst>
          </p:cNvPr>
          <p:cNvCxnSpPr>
            <a:stCxn id="22" idx="0"/>
          </p:cNvCxnSpPr>
          <p:nvPr/>
        </p:nvCxnSpPr>
        <p:spPr>
          <a:xfrm rot="16200000" flipV="1">
            <a:off x="6375158" y="295418"/>
            <a:ext cx="360040" cy="32043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94363E-F6B8-5249-AF57-BC502E8268C9}"/>
              </a:ext>
            </a:extLst>
          </p:cNvPr>
          <p:cNvSpPr/>
          <p:nvPr/>
        </p:nvSpPr>
        <p:spPr>
          <a:xfrm>
            <a:off x="109197" y="3140969"/>
            <a:ext cx="3203918" cy="31028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C2B362-D221-DC4F-9ED7-250FE9700431}"/>
              </a:ext>
            </a:extLst>
          </p:cNvPr>
          <p:cNvSpPr/>
          <p:nvPr/>
        </p:nvSpPr>
        <p:spPr>
          <a:xfrm>
            <a:off x="3386333" y="3147878"/>
            <a:ext cx="3146596" cy="31028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A43B44-A170-F042-933E-EFEC33999465}"/>
              </a:ext>
            </a:extLst>
          </p:cNvPr>
          <p:cNvSpPr/>
          <p:nvPr/>
        </p:nvSpPr>
        <p:spPr>
          <a:xfrm>
            <a:off x="6576107" y="3140969"/>
            <a:ext cx="3203918" cy="31028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6288A1A-91B4-C742-A8E5-2504BB7F1FE0}"/>
              </a:ext>
            </a:extLst>
          </p:cNvPr>
          <p:cNvCxnSpPr>
            <a:cxnSpLocks/>
          </p:cNvCxnSpPr>
          <p:nvPr/>
        </p:nvCxnSpPr>
        <p:spPr>
          <a:xfrm flipH="1" flipV="1">
            <a:off x="4980343" y="2539533"/>
            <a:ext cx="1" cy="63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A4A7FA0-C108-BD41-B9AE-C1790A7E228A}"/>
              </a:ext>
            </a:extLst>
          </p:cNvPr>
          <p:cNvCxnSpPr/>
          <p:nvPr/>
        </p:nvCxnSpPr>
        <p:spPr>
          <a:xfrm flipV="1">
            <a:off x="8117788" y="2539533"/>
            <a:ext cx="0" cy="6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5D9CDDA-7B94-D244-A12C-9B2C657EA560}"/>
              </a:ext>
            </a:extLst>
          </p:cNvPr>
          <p:cNvCxnSpPr/>
          <p:nvPr/>
        </p:nvCxnSpPr>
        <p:spPr>
          <a:xfrm flipV="1">
            <a:off x="1747765" y="2539533"/>
            <a:ext cx="0" cy="60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59D609-78AF-4F07-A79F-B2F2566C80DD}"/>
              </a:ext>
            </a:extLst>
          </p:cNvPr>
          <p:cNvSpPr/>
          <p:nvPr/>
        </p:nvSpPr>
        <p:spPr>
          <a:xfrm>
            <a:off x="6882606" y="2112750"/>
            <a:ext cx="2632500" cy="2632500"/>
          </a:xfrm>
          <a:prstGeom prst="rect">
            <a:avLst/>
          </a:prstGeom>
          <a:solidFill>
            <a:srgbClr val="17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688F1-DCDC-4C8D-BE3D-06928FBCB3D6}"/>
              </a:ext>
            </a:extLst>
          </p:cNvPr>
          <p:cNvSpPr txBox="1"/>
          <p:nvPr/>
        </p:nvSpPr>
        <p:spPr>
          <a:xfrm>
            <a:off x="6969224" y="2895947"/>
            <a:ext cx="919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Part 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89620-8B1D-4C21-AC8A-591E04962548}"/>
              </a:ext>
            </a:extLst>
          </p:cNvPr>
          <p:cNvSpPr txBox="1"/>
          <p:nvPr/>
        </p:nvSpPr>
        <p:spPr>
          <a:xfrm>
            <a:off x="6969224" y="3284984"/>
            <a:ext cx="1982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244" dirty="0">
                <a:solidFill>
                  <a:schemeClr val="bg1"/>
                </a:solidFill>
              </a:rPr>
              <a:t>주요 코드 </a:t>
            </a:r>
            <a:r>
              <a:rPr lang="en-US" altLang="ko-KR" sz="2400" spc="-244" dirty="0">
                <a:solidFill>
                  <a:schemeClr val="bg1"/>
                </a:solidFill>
              </a:rPr>
              <a:t>/ API</a:t>
            </a: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744906" y="1354651"/>
            <a:ext cx="7874610" cy="3791269"/>
            <a:chOff x="1496616" y="1601911"/>
            <a:chExt cx="7874610" cy="3791269"/>
          </a:xfrm>
        </p:grpSpPr>
        <p:grpSp>
          <p:nvGrpSpPr>
            <p:cNvPr id="22" name="그룹 21"/>
            <p:cNvGrpSpPr/>
            <p:nvPr/>
          </p:nvGrpSpPr>
          <p:grpSpPr>
            <a:xfrm>
              <a:off x="3820884" y="1601911"/>
              <a:ext cx="5550342" cy="2465180"/>
              <a:chOff x="179610" y="662855"/>
              <a:chExt cx="5550342" cy="2465180"/>
            </a:xfrm>
          </p:grpSpPr>
          <p:sp>
            <p:nvSpPr>
              <p:cNvPr id="11" name="육각형 10"/>
              <p:cNvSpPr/>
              <p:nvPr/>
            </p:nvSpPr>
            <p:spPr>
              <a:xfrm>
                <a:off x="179610" y="1670968"/>
                <a:ext cx="1541720" cy="1457067"/>
              </a:xfrm>
              <a:prstGeom prst="hexagon">
                <a:avLst/>
              </a:prstGeom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팀원 소개 </a:t>
                </a:r>
              </a:p>
            </p:txBody>
          </p:sp>
          <p:cxnSp>
            <p:nvCxnSpPr>
              <p:cNvPr id="13" name="직선 연결선 12"/>
              <p:cNvCxnSpPr>
                <a:cxnSpLocks/>
              </p:cNvCxnSpPr>
              <p:nvPr/>
            </p:nvCxnSpPr>
            <p:spPr>
              <a:xfrm flipV="1">
                <a:off x="1363995" y="960869"/>
                <a:ext cx="683206" cy="70011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2047201" y="662855"/>
                <a:ext cx="1296144" cy="288032"/>
              </a:xfrm>
              <a:prstGeom prst="rect">
                <a:avLst/>
              </a:prstGeom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이지수</a:t>
                </a:r>
              </a:p>
            </p:txBody>
          </p:sp>
          <p:cxnSp>
            <p:nvCxnSpPr>
              <p:cNvPr id="17" name="직선 연결선 16"/>
              <p:cNvCxnSpPr>
                <a:cxnSpLocks/>
              </p:cNvCxnSpPr>
              <p:nvPr/>
            </p:nvCxnSpPr>
            <p:spPr>
              <a:xfrm>
                <a:off x="1721330" y="2417825"/>
                <a:ext cx="916515" cy="3177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2637845" y="2735565"/>
                <a:ext cx="1296144" cy="288032"/>
              </a:xfrm>
              <a:prstGeom prst="rect">
                <a:avLst/>
              </a:prstGeom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이정준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2109540" y="1221430"/>
                <a:ext cx="36204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ㆍ카카오맵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</a:t>
                </a:r>
                <a:r>
                  <a:rPr lang="en-US" altLang="ko-KR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</a:t>
                </a:r>
                <a:endPara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ㆍ카카오페이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</a:t>
                </a:r>
                <a:r>
                  <a:rPr lang="en-US" altLang="ko-KR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</a:t>
                </a:r>
                <a:endPara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ㆍ</a:t>
                </a:r>
                <a:r>
                  <a:rPr lang="en-US" altLang="ko-KR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as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페이지 구현 및 디자인 </a:t>
                </a:r>
                <a:endPara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400" spc="-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ㆍ개인정보페이지</a:t>
                </a:r>
                <a:r>
                  <a:rPr lang="ko-KR" altLang="en-US" sz="14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기능 구현</a:t>
                </a:r>
                <a:endParaRPr lang="en-US" altLang="ko-KR" sz="14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1" name="직선 연결선 30"/>
            <p:cNvCxnSpPr>
              <a:cxnSpLocks/>
            </p:cNvCxnSpPr>
            <p:nvPr/>
          </p:nvCxnSpPr>
          <p:spPr>
            <a:xfrm flipH="1">
              <a:off x="2792760" y="3338557"/>
              <a:ext cx="1028124" cy="3064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 flipH="1">
              <a:off x="1496616" y="3634879"/>
              <a:ext cx="1296144" cy="288032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김민준</a:t>
              </a:r>
            </a:p>
          </p:txBody>
        </p:sp>
        <p:cxnSp>
          <p:nvCxnSpPr>
            <p:cNvPr id="33" name="직선 연결선 32"/>
            <p:cNvCxnSpPr>
              <a:cxnSpLocks/>
            </p:cNvCxnSpPr>
            <p:nvPr/>
          </p:nvCxnSpPr>
          <p:spPr>
            <a:xfrm flipH="1" flipV="1">
              <a:off x="3242388" y="1933739"/>
              <a:ext cx="938005" cy="6762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1943877" y="1645706"/>
              <a:ext cx="1296144" cy="288032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김상민</a:t>
              </a:r>
            </a:p>
          </p:txBody>
        </p:sp>
        <p:cxnSp>
          <p:nvCxnSpPr>
            <p:cNvPr id="35" name="직선 연결선 34"/>
            <p:cNvCxnSpPr>
              <a:cxnSpLocks/>
            </p:cNvCxnSpPr>
            <p:nvPr/>
          </p:nvCxnSpPr>
          <p:spPr>
            <a:xfrm flipH="1">
              <a:off x="3910928" y="4077073"/>
              <a:ext cx="269466" cy="10180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3910928" y="5105148"/>
              <a:ext cx="1296144" cy="288032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김안웅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EAFB87-2DAB-42C0-96F4-EE8D1C2CD266}"/>
              </a:ext>
            </a:extLst>
          </p:cNvPr>
          <p:cNvSpPr/>
          <p:nvPr/>
        </p:nvSpPr>
        <p:spPr>
          <a:xfrm>
            <a:off x="1439042" y="1906478"/>
            <a:ext cx="36204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ㆍ메인페이지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ㆍ상품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디테일 페이지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ㆍ네비게이션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풋터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ㆍ로그인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ㆍ상품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전체적인 자료수집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7EC86C-6AB6-4A03-BCBD-D1DA1F44828C}"/>
              </a:ext>
            </a:extLst>
          </p:cNvPr>
          <p:cNvSpPr/>
          <p:nvPr/>
        </p:nvSpPr>
        <p:spPr>
          <a:xfrm>
            <a:off x="6301477" y="3837107"/>
            <a:ext cx="36204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ㆍ문자메시지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ㆍ로그인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회원가입기능 구현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ID / PW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 기능 구현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ㆍ프로젝트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 및 전체적인 구상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기획 및 구상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BFABA6-745D-4166-B93E-112691F09123}"/>
              </a:ext>
            </a:extLst>
          </p:cNvPr>
          <p:cNvSpPr/>
          <p:nvPr/>
        </p:nvSpPr>
        <p:spPr>
          <a:xfrm>
            <a:off x="1317893" y="3893799"/>
            <a:ext cx="36204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관계 정리 및 정규화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ㆍ게시판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기능구현 및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ㆍ구독권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 상품 등록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ㆍ상품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반납등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세부기능 구현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0EC8C0-BF8B-4F98-B12B-9787D28588D7}"/>
              </a:ext>
            </a:extLst>
          </p:cNvPr>
          <p:cNvSpPr/>
          <p:nvPr/>
        </p:nvSpPr>
        <p:spPr>
          <a:xfrm>
            <a:off x="3982214" y="5305044"/>
            <a:ext cx="36204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ㆍ개인정보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 서브디자인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찾기 페이지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전반적 디자인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7D5A511-36B7-475C-AA2F-7F2287C6E9BD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BD3D9-3B01-4B02-ABCB-10A9A1A535B5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9985C5-2765-4B30-B5F0-AB016205287D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팀원소개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0" name="그룹 11">
            <a:extLst>
              <a:ext uri="{FF2B5EF4-FFF2-40B4-BE49-F238E27FC236}">
                <a16:creationId xmlns:a16="http://schemas.microsoft.com/office/drawing/2014/main" id="{3AE80B24-CA5D-4762-93DC-0F74AE999F9F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36" name="직사각형 12">
              <a:extLst>
                <a:ext uri="{FF2B5EF4-FFF2-40B4-BE49-F238E27FC236}">
                  <a16:creationId xmlns:a16="http://schemas.microsoft.com/office/drawing/2014/main" id="{09A869F2-1447-49E2-AE72-A1FE0A0FBE4F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3" name="직사각형 13">
              <a:extLst>
                <a:ext uri="{FF2B5EF4-FFF2-40B4-BE49-F238E27FC236}">
                  <a16:creationId xmlns:a16="http://schemas.microsoft.com/office/drawing/2014/main" id="{5C0451FB-CD9D-45D2-B092-906312B0D68A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4" name="직사각형 14">
              <a:extLst>
                <a:ext uri="{FF2B5EF4-FFF2-40B4-BE49-F238E27FC236}">
                  <a16:creationId xmlns:a16="http://schemas.microsoft.com/office/drawing/2014/main" id="{3DE9899D-EE1C-4D4C-92BE-BDE081EBA59E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</a:rPr>
                <a:t>Offline Store</a:t>
              </a:r>
              <a:endParaRPr lang="ko-KR" alt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1DD475-7B0C-42D0-9EAE-565CBB3C7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80" y="3780164"/>
            <a:ext cx="1356940" cy="135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54FB56-5253-4112-8E6B-6AF30AE18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51" y="3956926"/>
            <a:ext cx="1997914" cy="1043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1097A9-B303-43B7-9DDD-CBD6225E6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167715"/>
            <a:ext cx="1356940" cy="1356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E145A199-E2B0-48FE-B79A-C3415728D9E9}"/>
              </a:ext>
            </a:extLst>
          </p:cNvPr>
          <p:cNvSpPr/>
          <p:nvPr/>
        </p:nvSpPr>
        <p:spPr>
          <a:xfrm rot="15039295" flipH="1">
            <a:off x="1889605" y="1802344"/>
            <a:ext cx="1534823" cy="1591107"/>
          </a:xfrm>
          <a:prstGeom prst="ben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굽음 26">
            <a:extLst>
              <a:ext uri="{FF2B5EF4-FFF2-40B4-BE49-F238E27FC236}">
                <a16:creationId xmlns:a16="http://schemas.microsoft.com/office/drawing/2014/main" id="{7C0B38CE-631E-4329-8941-CD5BC117A241}"/>
              </a:ext>
            </a:extLst>
          </p:cNvPr>
          <p:cNvSpPr/>
          <p:nvPr/>
        </p:nvSpPr>
        <p:spPr>
          <a:xfrm rot="7988816" flipH="1">
            <a:off x="4185588" y="4894732"/>
            <a:ext cx="1534823" cy="1591107"/>
          </a:xfrm>
          <a:prstGeom prst="ben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B227F406-2005-4BA8-87AD-0294C2C6C5AE}"/>
              </a:ext>
            </a:extLst>
          </p:cNvPr>
          <p:cNvSpPr/>
          <p:nvPr/>
        </p:nvSpPr>
        <p:spPr>
          <a:xfrm rot="962173" flipH="1">
            <a:off x="6138160" y="1567573"/>
            <a:ext cx="1534823" cy="1591107"/>
          </a:xfrm>
          <a:prstGeom prst="ben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6D5C9A-B1AB-4AED-8375-75791DABC925}"/>
              </a:ext>
            </a:extLst>
          </p:cNvPr>
          <p:cNvSpPr/>
          <p:nvPr/>
        </p:nvSpPr>
        <p:spPr>
          <a:xfrm>
            <a:off x="1482625" y="2191207"/>
            <a:ext cx="2260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가입 서비스</a:t>
            </a:r>
            <a:endParaRPr lang="en-US" altLang="ko-KR" sz="2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60A72F-38FB-4D85-95FE-6DE401D4B6F3}"/>
              </a:ext>
            </a:extLst>
          </p:cNvPr>
          <p:cNvSpPr/>
          <p:nvPr/>
        </p:nvSpPr>
        <p:spPr>
          <a:xfrm>
            <a:off x="4088904" y="5325561"/>
            <a:ext cx="21142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서비스</a:t>
            </a:r>
            <a:endParaRPr lang="en-US" altLang="ko-KR" sz="2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308E73-B891-45A2-AF44-0E1FCE12CC3C}"/>
              </a:ext>
            </a:extLst>
          </p:cNvPr>
          <p:cNvSpPr/>
          <p:nvPr/>
        </p:nvSpPr>
        <p:spPr>
          <a:xfrm>
            <a:off x="6569544" y="2104346"/>
            <a:ext cx="20522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애프터 서비스</a:t>
            </a:r>
            <a:endParaRPr lang="en-US" altLang="ko-KR" sz="2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682BC5-35D7-47EF-9EAD-40F7404EE619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FF4DE7-0B53-4235-9AF2-28C9FD55CE8C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2" name="그룹 11">
            <a:extLst>
              <a:ext uri="{FF2B5EF4-FFF2-40B4-BE49-F238E27FC236}">
                <a16:creationId xmlns:a16="http://schemas.microsoft.com/office/drawing/2014/main" id="{C6F03782-4E65-4A1A-B8FB-5BB415462A31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43" name="직사각형 12">
              <a:extLst>
                <a:ext uri="{FF2B5EF4-FFF2-40B4-BE49-F238E27FC236}">
                  <a16:creationId xmlns:a16="http://schemas.microsoft.com/office/drawing/2014/main" id="{269DC754-C405-444A-BAEB-D7762125C7CD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4" name="직사각형 13">
              <a:extLst>
                <a:ext uri="{FF2B5EF4-FFF2-40B4-BE49-F238E27FC236}">
                  <a16:creationId xmlns:a16="http://schemas.microsoft.com/office/drawing/2014/main" id="{DDCF59C8-8F5F-4249-9E29-6BF38092F297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5" name="직사각형 14">
              <a:extLst>
                <a:ext uri="{FF2B5EF4-FFF2-40B4-BE49-F238E27FC236}">
                  <a16:creationId xmlns:a16="http://schemas.microsoft.com/office/drawing/2014/main" id="{42054FD1-BAB5-4988-B7F9-8701405F3673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46" name="직사각형 15">
            <a:extLst>
              <a:ext uri="{FF2B5EF4-FFF2-40B4-BE49-F238E27FC236}">
                <a16:creationId xmlns:a16="http://schemas.microsoft.com/office/drawing/2014/main" id="{53498342-9645-4FA5-A102-94E691E16D5C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D6B4A1-CB5C-473E-BDB5-A320CF110007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B2BE90-F270-44EC-8D78-34F82F7DF447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 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0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761699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344488" y="5699286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마커를 누르면 매장 정보가 표시된다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드래그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할수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있고 옆에 정보를 누르면 오른쪽에 매장의 상세 정보 나옴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B8E8546-71BA-438E-8876-AE95C10FB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038698"/>
            <a:ext cx="5392819" cy="4110009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4836D8EC-D7AE-4AF9-8E1B-F314AF1988E7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9BCAE-A8F5-494D-90E2-D59C1936142C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2B53C-DA2E-4825-B6F8-B7864E169619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6" name="그룹 11">
            <a:extLst>
              <a:ext uri="{FF2B5EF4-FFF2-40B4-BE49-F238E27FC236}">
                <a16:creationId xmlns:a16="http://schemas.microsoft.com/office/drawing/2014/main" id="{1B1FB82E-1ACA-4C0A-B8D0-FA9267723EC2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7" name="직사각형 12">
              <a:extLst>
                <a:ext uri="{FF2B5EF4-FFF2-40B4-BE49-F238E27FC236}">
                  <a16:creationId xmlns:a16="http://schemas.microsoft.com/office/drawing/2014/main" id="{4CB0E373-6C43-4313-8B4E-0B06113E71D8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9" name="직사각형 13">
              <a:extLst>
                <a:ext uri="{FF2B5EF4-FFF2-40B4-BE49-F238E27FC236}">
                  <a16:creationId xmlns:a16="http://schemas.microsoft.com/office/drawing/2014/main" id="{076F909D-DAC8-4F1F-B70F-684283B43C07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0" name="직사각형 14">
              <a:extLst>
                <a:ext uri="{FF2B5EF4-FFF2-40B4-BE49-F238E27FC236}">
                  <a16:creationId xmlns:a16="http://schemas.microsoft.com/office/drawing/2014/main" id="{E2E866A1-1591-4C06-BBE7-ADABE4E409C3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93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1208584" y="908145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1364589" y="5806928"/>
            <a:ext cx="770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맵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구현하기 위해선 카카오 개발자 페이지에 들어가서 앱 키를 발급 받아야 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D37B3-4C04-4E3A-ADC8-7A637916CD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41" y="1027720"/>
            <a:ext cx="5262777" cy="4513305"/>
          </a:xfrm>
          <a:prstGeom prst="rect">
            <a:avLst/>
          </a:prstGeom>
        </p:spPr>
      </p:pic>
      <p:grpSp>
        <p:nvGrpSpPr>
          <p:cNvPr id="23" name="그룹 11">
            <a:extLst>
              <a:ext uri="{FF2B5EF4-FFF2-40B4-BE49-F238E27FC236}">
                <a16:creationId xmlns:a16="http://schemas.microsoft.com/office/drawing/2014/main" id="{FD45CA26-1490-4EE3-89AB-5D9ED131A619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4" name="직사각형 12">
              <a:extLst>
                <a:ext uri="{FF2B5EF4-FFF2-40B4-BE49-F238E27FC236}">
                  <a16:creationId xmlns:a16="http://schemas.microsoft.com/office/drawing/2014/main" id="{4A4CADAB-EE28-40DC-9106-6EFBA6602B97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3">
              <a:extLst>
                <a:ext uri="{FF2B5EF4-FFF2-40B4-BE49-F238E27FC236}">
                  <a16:creationId xmlns:a16="http://schemas.microsoft.com/office/drawing/2014/main" id="{BD30699E-49A9-4531-A459-2285EB505550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4">
              <a:extLst>
                <a:ext uri="{FF2B5EF4-FFF2-40B4-BE49-F238E27FC236}">
                  <a16:creationId xmlns:a16="http://schemas.microsoft.com/office/drawing/2014/main" id="{8F85D3AE-66AE-442C-B83C-9552A13163FB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B0C2C3-55DE-42FC-B2B2-0E5F7E7E05EC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2E451-B3FC-4BF1-AA77-413BB066E299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15">
            <a:extLst>
              <a:ext uri="{FF2B5EF4-FFF2-40B4-BE49-F238E27FC236}">
                <a16:creationId xmlns:a16="http://schemas.microsoft.com/office/drawing/2014/main" id="{02B86A83-5117-4F2C-AD5C-63812BF2FB34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3AA84C-195C-47A4-B463-054952D77846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F0224C-1115-47B3-84AA-92563CD16675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9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5"/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10E62-1F13-4EFE-A951-89CF4E848FA9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4E3CF-53BA-4113-B0DE-9787C98C14C6}"/>
              </a:ext>
            </a:extLst>
          </p:cNvPr>
          <p:cNvSpPr txBox="1"/>
          <p:nvPr/>
        </p:nvSpPr>
        <p:spPr>
          <a:xfrm>
            <a:off x="388268" y="179348"/>
            <a:ext cx="361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서비스기획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ko-KR" altLang="en-US" sz="1400" dirty="0">
                <a:solidFill>
                  <a:schemeClr val="bg1"/>
                </a:solidFill>
              </a:rPr>
              <a:t>기획배경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5BCD2BA-52D6-4E8D-993C-60313F1B6368}"/>
              </a:ext>
            </a:extLst>
          </p:cNvPr>
          <p:cNvSpPr/>
          <p:nvPr/>
        </p:nvSpPr>
        <p:spPr>
          <a:xfrm>
            <a:off x="456904" y="1364763"/>
            <a:ext cx="2116875" cy="266429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4552434E-CF78-4333-923F-D421C56FB740}"/>
              </a:ext>
            </a:extLst>
          </p:cNvPr>
          <p:cNvSpPr/>
          <p:nvPr/>
        </p:nvSpPr>
        <p:spPr>
          <a:xfrm>
            <a:off x="456904" y="1364764"/>
            <a:ext cx="2116875" cy="57771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6B4A4-4C73-42C9-A1A6-2943BF476BAF}"/>
              </a:ext>
            </a:extLst>
          </p:cNvPr>
          <p:cNvSpPr txBox="1"/>
          <p:nvPr/>
        </p:nvSpPr>
        <p:spPr>
          <a:xfrm>
            <a:off x="672808" y="1503579"/>
            <a:ext cx="1685077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인구통계학적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B78CD-1CD1-4F76-8F31-65DC2B75F8DF}"/>
              </a:ext>
            </a:extLst>
          </p:cNvPr>
          <p:cNvSpPr txBox="1"/>
          <p:nvPr/>
        </p:nvSpPr>
        <p:spPr>
          <a:xfrm>
            <a:off x="583085" y="2162409"/>
            <a:ext cx="1872208" cy="18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1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인 가구 증가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•  2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인 이하 가구 비중 증가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32172" indent="-23217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32172" indent="-232172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MZ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세대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 주력 소비층 전환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32172" indent="-232172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300" spc="-122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AA620-6A42-409D-B654-CEAA065A8710}"/>
              </a:ext>
            </a:extLst>
          </p:cNvPr>
          <p:cNvSpPr/>
          <p:nvPr/>
        </p:nvSpPr>
        <p:spPr>
          <a:xfrm>
            <a:off x="2767698" y="1364763"/>
            <a:ext cx="2116875" cy="266429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980D4460-807D-4B88-9F62-3902609D9AC5}"/>
              </a:ext>
            </a:extLst>
          </p:cNvPr>
          <p:cNvSpPr/>
          <p:nvPr/>
        </p:nvSpPr>
        <p:spPr>
          <a:xfrm>
            <a:off x="2745600" y="1364764"/>
            <a:ext cx="2116875" cy="57771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0FDB9E-1C4E-4C2F-BBDA-82BCE408D631}"/>
              </a:ext>
            </a:extLst>
          </p:cNvPr>
          <p:cNvSpPr txBox="1"/>
          <p:nvPr/>
        </p:nvSpPr>
        <p:spPr>
          <a:xfrm>
            <a:off x="3358704" y="1503579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기술적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67BA60-F143-4E7F-A6F9-218BBF91792C}"/>
              </a:ext>
            </a:extLst>
          </p:cNvPr>
          <p:cNvSpPr txBox="1"/>
          <p:nvPr/>
        </p:nvSpPr>
        <p:spPr>
          <a:xfrm>
            <a:off x="2920663" y="2194304"/>
            <a:ext cx="1872208" cy="162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ICT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기술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발달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•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디지털 플랫폼 시장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성장</a:t>
            </a:r>
            <a:endParaRPr lang="en-US" altLang="ko-KR" sz="1200" spc="-122" dirty="0">
              <a:solidFill>
                <a:prstClr val="black"/>
              </a:solidFill>
              <a:latin typeface="+mj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•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디지털화 진전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소비자의 소비심리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1F64478-6F8A-4120-B067-86CFF1CF1EC6}"/>
              </a:ext>
            </a:extLst>
          </p:cNvPr>
          <p:cNvSpPr/>
          <p:nvPr/>
        </p:nvSpPr>
        <p:spPr>
          <a:xfrm>
            <a:off x="7354321" y="1364763"/>
            <a:ext cx="2116875" cy="266429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E89064FA-3344-427C-A131-67C38B114886}"/>
              </a:ext>
            </a:extLst>
          </p:cNvPr>
          <p:cNvSpPr/>
          <p:nvPr/>
        </p:nvSpPr>
        <p:spPr>
          <a:xfrm>
            <a:off x="7354321" y="1364764"/>
            <a:ext cx="2116875" cy="57771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355A89-EEE0-422C-AD36-A72E5AD6A42B}"/>
              </a:ext>
            </a:extLst>
          </p:cNvPr>
          <p:cNvSpPr txBox="1"/>
          <p:nvPr/>
        </p:nvSpPr>
        <p:spPr>
          <a:xfrm>
            <a:off x="7526142" y="1503579"/>
            <a:ext cx="17732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문화적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10204-5B86-4460-BD7D-6067D67AF339}"/>
              </a:ext>
            </a:extLst>
          </p:cNvPr>
          <p:cNvSpPr txBox="1"/>
          <p:nvPr/>
        </p:nvSpPr>
        <p:spPr>
          <a:xfrm>
            <a:off x="7574950" y="2194304"/>
            <a:ext cx="1872208" cy="140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</a:t>
            </a:r>
            <a:r>
              <a:rPr lang="ko-KR" altLang="en-US" sz="1200" spc="-122" dirty="0" err="1">
                <a:solidFill>
                  <a:prstClr val="black"/>
                </a:solidFill>
                <a:latin typeface="+mj-ea"/>
                <a:ea typeface="+mj-ea"/>
              </a:rPr>
              <a:t>일코노미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( 1conomy )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</a:t>
            </a:r>
            <a:r>
              <a:rPr lang="ko-KR" altLang="en-US" sz="1200" spc="-122" dirty="0" err="1">
                <a:solidFill>
                  <a:prstClr val="black"/>
                </a:solidFill>
                <a:latin typeface="+mj-ea"/>
                <a:ea typeface="+mj-ea"/>
              </a:rPr>
              <a:t>미코노미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( </a:t>
            </a:r>
            <a:r>
              <a:rPr lang="en-US" altLang="ko-KR" sz="1200" spc="-122" dirty="0" err="1">
                <a:solidFill>
                  <a:prstClr val="black"/>
                </a:solidFill>
                <a:latin typeface="+mj-ea"/>
                <a:ea typeface="+mj-ea"/>
              </a:rPr>
              <a:t>meconomy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)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→ 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me + economy</a:t>
            </a: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•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인테리어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</a:rPr>
              <a:t>,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</a:rPr>
              <a:t>가구 관심 ↑</a:t>
            </a:r>
            <a:endParaRPr lang="ko-KR" altLang="en-US" sz="1200" spc="-122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541ABF-B3DC-4953-A9F8-87CC09079970}"/>
              </a:ext>
            </a:extLst>
          </p:cNvPr>
          <p:cNvSpPr txBox="1"/>
          <p:nvPr/>
        </p:nvSpPr>
        <p:spPr>
          <a:xfrm>
            <a:off x="776536" y="757179"/>
            <a:ext cx="835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거시적 환경분석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(PEST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분석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2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E89BE27-6C96-4702-B4B2-3AEB3EE67C0D}"/>
              </a:ext>
            </a:extLst>
          </p:cNvPr>
          <p:cNvSpPr/>
          <p:nvPr/>
        </p:nvSpPr>
        <p:spPr>
          <a:xfrm>
            <a:off x="5035598" y="1364763"/>
            <a:ext cx="2116875" cy="266429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DC7B975D-48D7-4094-81FA-7D3C8770FDA3}"/>
              </a:ext>
            </a:extLst>
          </p:cNvPr>
          <p:cNvSpPr/>
          <p:nvPr/>
        </p:nvSpPr>
        <p:spPr>
          <a:xfrm>
            <a:off x="5013500" y="1364764"/>
            <a:ext cx="2116875" cy="57771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382AD-FE79-49C6-86A1-949813D1F1E9}"/>
              </a:ext>
            </a:extLst>
          </p:cNvPr>
          <p:cNvSpPr txBox="1"/>
          <p:nvPr/>
        </p:nvSpPr>
        <p:spPr>
          <a:xfrm>
            <a:off x="5626605" y="1503579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prstClr val="white">
                    <a:lumMod val="95000"/>
                  </a:prstClr>
                </a:solidFill>
                <a:latin typeface="+mj-ea"/>
                <a:ea typeface="+mj-ea"/>
              </a:rPr>
              <a:t>경제적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51C4D0-F8F3-4922-B066-B9FA1FEBEE20}"/>
              </a:ext>
            </a:extLst>
          </p:cNvPr>
          <p:cNvSpPr txBox="1"/>
          <p:nvPr/>
        </p:nvSpPr>
        <p:spPr>
          <a:xfrm>
            <a:off x="5188563" y="2194304"/>
            <a:ext cx="1872208" cy="162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고급화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 </a:t>
            </a:r>
            <a:r>
              <a:rPr lang="ko-KR" altLang="en-US" sz="1200" spc="-122" dirty="0" err="1">
                <a:solidFill>
                  <a:prstClr val="black"/>
                </a:solidFill>
                <a:latin typeface="+mj-ea"/>
                <a:ea typeface="+mj-ea"/>
              </a:rPr>
              <a:t>언택트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( </a:t>
            </a:r>
            <a:r>
              <a:rPr lang="en-US" altLang="ko-KR" sz="1200" spc="-122" dirty="0" err="1">
                <a:solidFill>
                  <a:prstClr val="black"/>
                </a:solidFill>
                <a:latin typeface="+mj-ea"/>
                <a:ea typeface="+mj-ea"/>
              </a:rPr>
              <a:t>Untact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200" spc="-122" dirty="0" err="1">
                <a:solidFill>
                  <a:prstClr val="black"/>
                </a:solidFill>
                <a:latin typeface="+mj-ea"/>
                <a:ea typeface="+mj-ea"/>
              </a:rPr>
              <a:t>비대면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소비 선호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•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포스트코로나</a:t>
            </a:r>
            <a:endParaRPr lang="en-US" altLang="ko-KR" sz="1200" spc="-122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22" dirty="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lang="ko-KR" altLang="en-US" sz="1200" spc="-122" dirty="0">
                <a:solidFill>
                  <a:prstClr val="black"/>
                </a:solidFill>
                <a:latin typeface="+mj-ea"/>
                <a:ea typeface="+mj-ea"/>
              </a:rPr>
              <a:t>→ 보복성 소비심리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F07845F-CA09-44BD-8A5F-B48BBAD0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02" y="4659036"/>
            <a:ext cx="3034062" cy="166839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C4D0802-B8D0-49D8-8497-DA4609D9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04" y="4578584"/>
            <a:ext cx="4132194" cy="1829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E5FD315-3152-402A-B13D-4A9FFBDCD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7" y="762694"/>
            <a:ext cx="7769042" cy="5622695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39" name="그룹 11">
            <a:extLst>
              <a:ext uri="{FF2B5EF4-FFF2-40B4-BE49-F238E27FC236}">
                <a16:creationId xmlns:a16="http://schemas.microsoft.com/office/drawing/2014/main" id="{8EDDFB39-F695-48A2-9A77-8AC74C16EE60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40" name="직사각형 12">
              <a:extLst>
                <a:ext uri="{FF2B5EF4-FFF2-40B4-BE49-F238E27FC236}">
                  <a16:creationId xmlns:a16="http://schemas.microsoft.com/office/drawing/2014/main" id="{FE50A8D0-3AD9-4C1D-A026-9214C05156D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직사각형 13">
              <a:extLst>
                <a:ext uri="{FF2B5EF4-FFF2-40B4-BE49-F238E27FC236}">
                  <a16:creationId xmlns:a16="http://schemas.microsoft.com/office/drawing/2014/main" id="{22852D7D-6772-417D-8DB8-929D7B6A19E8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3" name="직사각형 14">
              <a:extLst>
                <a:ext uri="{FF2B5EF4-FFF2-40B4-BE49-F238E27FC236}">
                  <a16:creationId xmlns:a16="http://schemas.microsoft.com/office/drawing/2014/main" id="{8CCB2EDA-BE98-4D6F-8E77-177CBF5386DB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31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  <p:bldP spid="38" grpId="0"/>
      <p:bldP spid="47" grpId="0" animBg="1"/>
      <p:bldP spid="48" grpId="0" animBg="1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76551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1B943D-00C2-4C81-A41C-EFD78D94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25" y="1029216"/>
            <a:ext cx="5884815" cy="41179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235244-9EE6-44BD-AF05-AB7F2402DF3B}"/>
              </a:ext>
            </a:extLst>
          </p:cNvPr>
          <p:cNvSpPr/>
          <p:nvPr/>
        </p:nvSpPr>
        <p:spPr>
          <a:xfrm>
            <a:off x="2077643" y="5358078"/>
            <a:ext cx="5750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호스팅할 사이트 도메인을 넣어줘야 맵 사용가능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244488D8-AA45-4031-B661-C6D559306364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AD265-4B21-45A5-B1D6-84C8A7AE7772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2D97F-DD1F-4B92-83CA-DCCB5F706A10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그룹 11">
            <a:extLst>
              <a:ext uri="{FF2B5EF4-FFF2-40B4-BE49-F238E27FC236}">
                <a16:creationId xmlns:a16="http://schemas.microsoft.com/office/drawing/2014/main" id="{36A2F7E7-EBB0-4C76-B75B-7B575C9B4717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4" name="직사각형 12">
              <a:extLst>
                <a:ext uri="{FF2B5EF4-FFF2-40B4-BE49-F238E27FC236}">
                  <a16:creationId xmlns:a16="http://schemas.microsoft.com/office/drawing/2014/main" id="{A63FE8E7-8A83-4E5A-856E-D1DD706C8DA1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3">
              <a:extLst>
                <a:ext uri="{FF2B5EF4-FFF2-40B4-BE49-F238E27FC236}">
                  <a16:creationId xmlns:a16="http://schemas.microsoft.com/office/drawing/2014/main" id="{1092E745-69EB-42EA-889B-DB06E2E34059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4">
              <a:extLst>
                <a:ext uri="{FF2B5EF4-FFF2-40B4-BE49-F238E27FC236}">
                  <a16:creationId xmlns:a16="http://schemas.microsoft.com/office/drawing/2014/main" id="{C54BD6AC-6428-4AE7-BF9F-6AC223D8E688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15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400153" y="5390292"/>
            <a:ext cx="910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맵 페이지로 들어가서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wizard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버튼에서 내가 만들고 싶은 지도 유형을 선택한다음 밑에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복사해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파일에 넣어준다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0A6918BA-822E-4FB3-8E72-2B7C5D364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5" y="1056626"/>
            <a:ext cx="7036994" cy="4074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F5C475-8F7E-4EFC-8187-6FB917E611C0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0F71D8-2181-4AB6-82B4-DF9F044FB260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15">
            <a:extLst>
              <a:ext uri="{FF2B5EF4-FFF2-40B4-BE49-F238E27FC236}">
                <a16:creationId xmlns:a16="http://schemas.microsoft.com/office/drawing/2014/main" id="{11DF7430-D5FA-4A2B-9212-81E3CEC8E409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635DF-E8DD-4CC1-BB1A-B21697DD5594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7B7208-E9FD-4FB3-9391-CC9FCEBC6590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C36FC25B-32FE-454B-AF7C-F28E217E3B3A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5" name="직사각형 12">
              <a:extLst>
                <a:ext uri="{FF2B5EF4-FFF2-40B4-BE49-F238E27FC236}">
                  <a16:creationId xmlns:a16="http://schemas.microsoft.com/office/drawing/2014/main" id="{3D18EF06-A03C-40B6-9E1C-273FE05B26D0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3">
              <a:extLst>
                <a:ext uri="{FF2B5EF4-FFF2-40B4-BE49-F238E27FC236}">
                  <a16:creationId xmlns:a16="http://schemas.microsoft.com/office/drawing/2014/main" id="{8324D274-E0D2-4C5D-A129-9F589344D4E1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4">
              <a:extLst>
                <a:ext uri="{FF2B5EF4-FFF2-40B4-BE49-F238E27FC236}">
                  <a16:creationId xmlns:a16="http://schemas.microsoft.com/office/drawing/2014/main" id="{A3B0DEA1-68F9-45A5-84B9-F9DCDB43A186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38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955266" y="5907734"/>
            <a:ext cx="7951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 화면에 발급 받은  앱 키를 넣어주면 지도는 바로 생성된다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FE5FA6-1B6A-487E-BC30-B7D75E243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287966"/>
            <a:ext cx="5108946" cy="4063394"/>
          </a:xfrm>
          <a:prstGeom prst="rect">
            <a:avLst/>
          </a:prstGeom>
        </p:spPr>
      </p:pic>
      <p:sp>
        <p:nvSpPr>
          <p:cNvPr id="22" name="직사각형 15">
            <a:extLst>
              <a:ext uri="{FF2B5EF4-FFF2-40B4-BE49-F238E27FC236}">
                <a16:creationId xmlns:a16="http://schemas.microsoft.com/office/drawing/2014/main" id="{5F0FA95B-C83C-400F-8D78-E2C7DE3F39B2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AC010-EB50-4401-98D4-F03EBCEAC177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286268-7A6A-4E5C-8920-53567B97CE5D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그룹 11">
            <a:extLst>
              <a:ext uri="{FF2B5EF4-FFF2-40B4-BE49-F238E27FC236}">
                <a16:creationId xmlns:a16="http://schemas.microsoft.com/office/drawing/2014/main" id="{4159F9ED-4FB5-4887-94AD-8156D033EC8C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6" name="직사각형 12">
              <a:extLst>
                <a:ext uri="{FF2B5EF4-FFF2-40B4-BE49-F238E27FC236}">
                  <a16:creationId xmlns:a16="http://schemas.microsoft.com/office/drawing/2014/main" id="{35478D8B-A5CB-4E1C-8D3C-E563FECB141B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6F8E696C-314F-4403-B18E-CDC50991CEBA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9" name="직사각형 14">
              <a:extLst>
                <a:ext uri="{FF2B5EF4-FFF2-40B4-BE49-F238E27FC236}">
                  <a16:creationId xmlns:a16="http://schemas.microsoft.com/office/drawing/2014/main" id="{2B27C86F-A33F-4942-AD5D-3852A83CD503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4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1125791" y="5792188"/>
            <a:ext cx="910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상단의 코드는 지도를 생성하고 지도의 처음 화면의 중심 좌표를 설정해 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이차원 배열에 마커가 표시된 위도와 경도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매장의 정보를 넣어준다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EA5C97-C654-4CBD-B5E0-259161F5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91" y="1228125"/>
            <a:ext cx="7317638" cy="44567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7E10E3-9AA7-4B96-96B4-5CBF30FD5582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9B122-EE49-4741-B201-F4C66B0382C9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15">
            <a:extLst>
              <a:ext uri="{FF2B5EF4-FFF2-40B4-BE49-F238E27FC236}">
                <a16:creationId xmlns:a16="http://schemas.microsoft.com/office/drawing/2014/main" id="{B967CB06-10C4-4711-974C-2877FA58F33D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45AB7-8803-4CCF-8ACA-6968FB429785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02041-5B5C-45CF-B122-8C320FFD9E5B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3A890179-7FC4-4416-983A-305AC414DE7E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5" name="직사각형 12">
              <a:extLst>
                <a:ext uri="{FF2B5EF4-FFF2-40B4-BE49-F238E27FC236}">
                  <a16:creationId xmlns:a16="http://schemas.microsoft.com/office/drawing/2014/main" id="{B8DE0503-7C35-4B9C-9C74-941C4EF39818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3">
              <a:extLst>
                <a:ext uri="{FF2B5EF4-FFF2-40B4-BE49-F238E27FC236}">
                  <a16:creationId xmlns:a16="http://schemas.microsoft.com/office/drawing/2014/main" id="{95E3D200-FE2E-4CC0-9C53-9EDCD71DECC5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4">
              <a:extLst>
                <a:ext uri="{FF2B5EF4-FFF2-40B4-BE49-F238E27FC236}">
                  <a16:creationId xmlns:a16="http://schemas.microsoft.com/office/drawing/2014/main" id="{CFF0EB0B-2736-43A5-8C11-F741D5A8BFBF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34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1388966" y="5617074"/>
            <a:ext cx="910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마커를 생성하는 코드 들을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문안에 넣어주고 이차원 배열에 있는 데이터를 순서대로 넣어준다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인포윈도우를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생성하고 마우스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리스너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이벤트를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안에 넣어주어 마우스를 감지한다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1D1B4B-989C-4785-B38C-D40EF52D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6" y="1241316"/>
            <a:ext cx="7338511" cy="4215617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DB33FAF0-C349-46F1-B894-6E0209A16709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26DB2-66AE-4CE4-8B21-3F8B944A98CC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8299A-FE73-4D88-87E9-84DD08D63CFF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306C34A7-F99C-4759-9508-18795C69B904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C72D7058-BCA3-473E-A0D6-137A89FEF18C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D08B4E3E-BDBA-46AC-8AF3-9F2439205EA2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49E3FA72-260D-4D99-8A64-30212A83097C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20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789442" y="5326600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이벤트 윈도우는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카카오맵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페이지에서 원하는 옵션을 설정해 가져오면 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A856ACD-2C47-42BD-85AC-95BE73409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2" y="1465480"/>
            <a:ext cx="8215783" cy="3300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5D69D0-792C-42CF-A56E-6BBAA030B538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1F94A-3537-4B25-8B83-94E00577AB89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15">
            <a:extLst>
              <a:ext uri="{FF2B5EF4-FFF2-40B4-BE49-F238E27FC236}">
                <a16:creationId xmlns:a16="http://schemas.microsoft.com/office/drawing/2014/main" id="{13AAD504-51AE-4B54-813B-4657A50485C0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EB6C0-8E15-495B-9009-3FED81FECEAA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E25DC-483B-4795-9AF1-9179065A396E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D24823F9-FBC6-4AB5-AC00-41EC03E709C9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5" name="직사각형 12">
              <a:extLst>
                <a:ext uri="{FF2B5EF4-FFF2-40B4-BE49-F238E27FC236}">
                  <a16:creationId xmlns:a16="http://schemas.microsoft.com/office/drawing/2014/main" id="{81422ECF-55D3-4762-A225-81A2C24D19AF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3">
              <a:extLst>
                <a:ext uri="{FF2B5EF4-FFF2-40B4-BE49-F238E27FC236}">
                  <a16:creationId xmlns:a16="http://schemas.microsoft.com/office/drawing/2014/main" id="{40A5434C-54A8-4438-BFEC-13F6C8C71ADB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4">
              <a:extLst>
                <a:ext uri="{FF2B5EF4-FFF2-40B4-BE49-F238E27FC236}">
                  <a16:creationId xmlns:a16="http://schemas.microsoft.com/office/drawing/2014/main" id="{7E27586D-B431-4AE5-B068-5E8A05F19BF0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83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2196731" y="4828372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인포윈도우를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표시하고 닫는 함수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1DF6A59-D7BA-444C-AFCE-56C998C6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35" y="1826766"/>
            <a:ext cx="4936595" cy="2799178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6ED91D9C-4E96-4A8E-BD9B-0A7D5A91BEC0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52F0DD-1DF1-4A86-ACA8-CF9956903AE3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4BC95-CCB4-4407-B194-B3A45636A98C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77C61B5C-8A1B-473C-811C-013C54D5E469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1D60394F-9DF8-44A9-9DAB-92A27F7A071C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71F5E76A-2161-43D0-9C87-559814D3474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D183AD78-4965-437B-9D8D-4457C3BCB286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1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1031716" y="988439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3085475" y="1640951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마우스를 올리면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인포윈도우가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0CA2F-C5FF-47AB-97B2-95B3D56F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9" y="1340886"/>
            <a:ext cx="1646956" cy="1086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326A8D-1423-4C1A-85A8-8FA17C72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67" y="3180765"/>
            <a:ext cx="2097212" cy="1603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434AE-FB68-4ABA-AC3F-FFC37F2D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2" y="3063236"/>
            <a:ext cx="1594297" cy="1720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746C20-8BB0-4F31-89CF-8980F05C3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543" y="2831204"/>
            <a:ext cx="1694239" cy="20356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E17FC07-A268-4EE9-9605-C462E64C05B9}"/>
              </a:ext>
            </a:extLst>
          </p:cNvPr>
          <p:cNvCxnSpPr/>
          <p:nvPr/>
        </p:nvCxnSpPr>
        <p:spPr>
          <a:xfrm flipH="1">
            <a:off x="2393563" y="178193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34112C-D64D-4A6B-96F6-C07148E41BA4}"/>
              </a:ext>
            </a:extLst>
          </p:cNvPr>
          <p:cNvCxnSpPr>
            <a:cxnSpLocks/>
          </p:cNvCxnSpPr>
          <p:nvPr/>
        </p:nvCxnSpPr>
        <p:spPr>
          <a:xfrm>
            <a:off x="1134069" y="4784203"/>
            <a:ext cx="1084766" cy="90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110FCE-330A-41DB-AAC1-E04A8F2F7D3E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2903924" y="4866884"/>
            <a:ext cx="1433856" cy="81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0CBDB9-A081-4ED5-98DC-EC12220328E6}"/>
              </a:ext>
            </a:extLst>
          </p:cNvPr>
          <p:cNvSpPr/>
          <p:nvPr/>
        </p:nvSpPr>
        <p:spPr>
          <a:xfrm>
            <a:off x="1031715" y="5749049"/>
            <a:ext cx="36661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줌인 줌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아웃시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마커의 크기가 자연스럽게 조절된다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82C4951-82C9-4FB4-8F88-21D9D7E847CB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858059" y="3849043"/>
            <a:ext cx="947484" cy="19000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E4F506-DEF8-4BA9-8103-39240CB7AD0B}"/>
              </a:ext>
            </a:extLst>
          </p:cNvPr>
          <p:cNvSpPr/>
          <p:nvPr/>
        </p:nvSpPr>
        <p:spPr>
          <a:xfrm>
            <a:off x="5489907" y="5762423"/>
            <a:ext cx="36661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원하는 위치로 자유롭게 드래그가 가능하다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0DFD30-F1AB-47FB-A292-E2C5000A51FB}"/>
              </a:ext>
            </a:extLst>
          </p:cNvPr>
          <p:cNvSpPr txBox="1"/>
          <p:nvPr/>
        </p:nvSpPr>
        <p:spPr>
          <a:xfrm>
            <a:off x="6033120" y="-31306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222B89-ACFF-44FD-AF87-CEAAE55D5487}"/>
              </a:ext>
            </a:extLst>
          </p:cNvPr>
          <p:cNvSpPr txBox="1"/>
          <p:nvPr/>
        </p:nvSpPr>
        <p:spPr>
          <a:xfrm>
            <a:off x="6421388" y="148042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200" dirty="0">
                <a:solidFill>
                  <a:schemeClr val="bg1"/>
                </a:solidFill>
              </a:rPr>
              <a:t>서비스 전체 사용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15">
            <a:extLst>
              <a:ext uri="{FF2B5EF4-FFF2-40B4-BE49-F238E27FC236}">
                <a16:creationId xmlns:a16="http://schemas.microsoft.com/office/drawing/2014/main" id="{758C867A-D46A-4FC4-AA3B-4FAC9345537D}"/>
              </a:ext>
            </a:extLst>
          </p:cNvPr>
          <p:cNvSpPr/>
          <p:nvPr/>
        </p:nvSpPr>
        <p:spPr>
          <a:xfrm>
            <a:off x="6025808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DB8333-523A-4FF4-A48D-041BEBE75600}"/>
              </a:ext>
            </a:extLst>
          </p:cNvPr>
          <p:cNvSpPr txBox="1"/>
          <p:nvPr/>
        </p:nvSpPr>
        <p:spPr>
          <a:xfrm>
            <a:off x="6025808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70F310-080C-4562-84A7-21BFF0D0AF69}"/>
              </a:ext>
            </a:extLst>
          </p:cNvPr>
          <p:cNvSpPr txBox="1"/>
          <p:nvPr/>
        </p:nvSpPr>
        <p:spPr>
          <a:xfrm>
            <a:off x="6414076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 err="1">
                <a:solidFill>
                  <a:schemeClr val="bg1"/>
                </a:solidFill>
              </a:rPr>
              <a:t>카카오맵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7" name="그룹 11">
            <a:extLst>
              <a:ext uri="{FF2B5EF4-FFF2-40B4-BE49-F238E27FC236}">
                <a16:creationId xmlns:a16="http://schemas.microsoft.com/office/drawing/2014/main" id="{B7D73308-B9B9-4800-8D62-4715DC5E5B79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48" name="직사각형 12">
              <a:extLst>
                <a:ext uri="{FF2B5EF4-FFF2-40B4-BE49-F238E27FC236}">
                  <a16:creationId xmlns:a16="http://schemas.microsoft.com/office/drawing/2014/main" id="{510BDADC-6157-4344-B4CD-9E2EBDDFDF69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9" name="직사각형 13">
              <a:extLst>
                <a:ext uri="{FF2B5EF4-FFF2-40B4-BE49-F238E27FC236}">
                  <a16:creationId xmlns:a16="http://schemas.microsoft.com/office/drawing/2014/main" id="{8B07893D-F8BD-4B1E-9A42-506752C001ED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0" name="직사각형 14">
              <a:extLst>
                <a:ext uri="{FF2B5EF4-FFF2-40B4-BE49-F238E27FC236}">
                  <a16:creationId xmlns:a16="http://schemas.microsoft.com/office/drawing/2014/main" id="{219BCBB6-EED7-497F-B525-243F514231FC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42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pic>
        <p:nvPicPr>
          <p:cNvPr id="2" name="bandicam 2021-11-16 02-29-58-375">
            <a:hlinkClick r:id="" action="ppaction://media"/>
            <a:extLst>
              <a:ext uri="{FF2B5EF4-FFF2-40B4-BE49-F238E27FC236}">
                <a16:creationId xmlns:a16="http://schemas.microsoft.com/office/drawing/2014/main" id="{96A4DA45-E6BA-4FA5-8C8C-7376064E9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08" y="1339556"/>
            <a:ext cx="7504348" cy="3694449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F80B0AE3-E852-4E49-A71B-A4D2124F4832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1F30E-F2E9-45A5-9220-06BDA88E2F7D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4F622-890F-4AC7-A23F-A91D56B2B6EB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40E9538D-6193-42C5-B70B-1AC7E49F4716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E716D46F-2C6F-41AD-ABD7-5A844A75CC28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6BB0A9D2-600C-4B86-9088-25F9EC0689D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AEF1DA1F-8853-46FA-8713-2C35DA1A08F8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95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6"/>
          <p:cNvSpPr/>
          <p:nvPr/>
        </p:nvSpPr>
        <p:spPr>
          <a:xfrm>
            <a:off x="234069" y="829687"/>
            <a:ext cx="670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01. </a:t>
            </a:r>
            <a:r>
              <a:rPr lang="ko-KR" altLang="en-US" sz="1200" spc="-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주제</a:t>
            </a:r>
            <a:endParaRPr lang="en-US" altLang="ko-KR" sz="1200" spc="-1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569257" y="5960848"/>
            <a:ext cx="770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페이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구현하기 위해선 카카오 개발자 페이지에 들어가서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앱키를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발급 받아야 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D37B3-4C04-4E3A-ADC8-7A637916CD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22" y="1148791"/>
            <a:ext cx="5262777" cy="4513305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4E1CFCEF-5300-4494-9B79-62DDA3DAF898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0ABFF-12D0-4B62-B190-EF3F7662A4D2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ECB44-F4D8-4795-9104-9863C8F3C53B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90B6F7A5-1D19-456C-9BE1-A581C2611548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CC771750-9AD8-4619-BB26-EB9014951E01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790A8FF9-4636-4A46-966C-4256FE3959E9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BFCC41D8-ADAB-4C24-94FF-10C8DA6F5319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1"/>
          <p:cNvGrpSpPr/>
          <p:nvPr/>
        </p:nvGrpSpPr>
        <p:grpSpPr>
          <a:xfrm>
            <a:off x="0" y="6381328"/>
            <a:ext cx="1465764" cy="446800"/>
            <a:chOff x="539554" y="2852935"/>
            <a:chExt cx="1916984" cy="543735"/>
          </a:xfrm>
        </p:grpSpPr>
        <p:sp>
          <p:nvSpPr>
            <p:cNvPr id="5" name="직사각형 12"/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6" name="직사각형 13"/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7" name="직사각형 14"/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" name="직사각형 15"/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10E62-1F13-4EFE-A951-89CF4E848FA9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4E3CF-53BA-4113-B0DE-9787C98C14C6}"/>
              </a:ext>
            </a:extLst>
          </p:cNvPr>
          <p:cNvSpPr txBox="1"/>
          <p:nvPr/>
        </p:nvSpPr>
        <p:spPr>
          <a:xfrm>
            <a:off x="6421388" y="17934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서비스기획</a:t>
            </a:r>
            <a:r>
              <a:rPr lang="en-US" altLang="ko-KR" dirty="0">
                <a:solidFill>
                  <a:schemeClr val="bg1"/>
                </a:solidFill>
              </a:rPr>
              <a:t> | </a:t>
            </a:r>
            <a:r>
              <a:rPr lang="en-US" altLang="ko-KR" sz="1400" dirty="0">
                <a:solidFill>
                  <a:schemeClr val="bg1"/>
                </a:solidFill>
              </a:rPr>
              <a:t>STP</a:t>
            </a:r>
            <a:r>
              <a:rPr lang="ko-KR" altLang="en-US" sz="1400" dirty="0">
                <a:solidFill>
                  <a:schemeClr val="bg1"/>
                </a:solidFill>
              </a:rPr>
              <a:t>전략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85955B-5E23-4277-813A-9243136A8053}"/>
              </a:ext>
            </a:extLst>
          </p:cNvPr>
          <p:cNvSpPr/>
          <p:nvPr/>
        </p:nvSpPr>
        <p:spPr>
          <a:xfrm>
            <a:off x="1856656" y="1990639"/>
            <a:ext cx="7371020" cy="754117"/>
          </a:xfrm>
          <a:prstGeom prst="rect">
            <a:avLst/>
          </a:prstGeom>
          <a:solidFill>
            <a:srgbClr val="142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highlight>
                <a:srgbClr val="FFFF00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71E6EF-C76A-4DD3-93A9-E6242DFE2B8A}"/>
              </a:ext>
            </a:extLst>
          </p:cNvPr>
          <p:cNvSpPr/>
          <p:nvPr/>
        </p:nvSpPr>
        <p:spPr>
          <a:xfrm>
            <a:off x="893435" y="1990639"/>
            <a:ext cx="839396" cy="750206"/>
          </a:xfrm>
          <a:prstGeom prst="rect">
            <a:avLst/>
          </a:prstGeom>
          <a:solidFill>
            <a:srgbClr val="142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035614-A2EE-416F-8433-C05D5E145703}"/>
              </a:ext>
            </a:extLst>
          </p:cNvPr>
          <p:cNvSpPr txBox="1"/>
          <p:nvPr/>
        </p:nvSpPr>
        <p:spPr>
          <a:xfrm>
            <a:off x="1099772" y="2070633"/>
            <a:ext cx="42672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50" b="1" dirty="0">
                <a:solidFill>
                  <a:schemeClr val="bg1"/>
                </a:solidFill>
              </a:rPr>
              <a:t>1</a:t>
            </a:r>
            <a:endParaRPr lang="ko-KR" altLang="en-US" sz="325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CADEC-ADA1-4EEA-BCE0-47A3A2146E47}"/>
              </a:ext>
            </a:extLst>
          </p:cNvPr>
          <p:cNvSpPr txBox="1"/>
          <p:nvPr/>
        </p:nvSpPr>
        <p:spPr>
          <a:xfrm>
            <a:off x="1939168" y="1857910"/>
            <a:ext cx="2454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900" spc="-122" dirty="0">
                <a:solidFill>
                  <a:schemeClr val="bg1"/>
                </a:solidFill>
                <a:latin typeface="+mj-ea"/>
                <a:ea typeface="+mj-ea"/>
              </a:rPr>
              <a:t>S</a:t>
            </a:r>
            <a:r>
              <a:rPr lang="en-US" altLang="ko-KR" sz="2763" spc="-122" dirty="0">
                <a:solidFill>
                  <a:schemeClr val="bg1"/>
                </a:solidFill>
                <a:latin typeface="+mj-ea"/>
                <a:ea typeface="+mj-ea"/>
              </a:rPr>
              <a:t>egmentation</a:t>
            </a:r>
            <a:endParaRPr lang="ko-KR" altLang="en-US" sz="2763" spc="-12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8B05E3-6087-4643-9AD7-49F81F582C2B}"/>
              </a:ext>
            </a:extLst>
          </p:cNvPr>
          <p:cNvSpPr/>
          <p:nvPr/>
        </p:nvSpPr>
        <p:spPr>
          <a:xfrm>
            <a:off x="893435" y="3122893"/>
            <a:ext cx="839396" cy="750206"/>
          </a:xfrm>
          <a:prstGeom prst="rect">
            <a:avLst/>
          </a:prstGeom>
          <a:solidFill>
            <a:srgbClr val="FFA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5C8333-CA66-4C2D-A120-A53A0E08DE54}"/>
              </a:ext>
            </a:extLst>
          </p:cNvPr>
          <p:cNvSpPr/>
          <p:nvPr/>
        </p:nvSpPr>
        <p:spPr>
          <a:xfrm>
            <a:off x="1856656" y="3122893"/>
            <a:ext cx="7371020" cy="750206"/>
          </a:xfrm>
          <a:prstGeom prst="rect">
            <a:avLst/>
          </a:prstGeom>
          <a:solidFill>
            <a:srgbClr val="FFA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A1FEB9-0CF3-4FC4-8BC5-9D422096E85E}"/>
              </a:ext>
            </a:extLst>
          </p:cNvPr>
          <p:cNvSpPr txBox="1"/>
          <p:nvPr/>
        </p:nvSpPr>
        <p:spPr>
          <a:xfrm>
            <a:off x="1099772" y="3202888"/>
            <a:ext cx="42672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50" b="1" dirty="0">
                <a:solidFill>
                  <a:schemeClr val="bg1"/>
                </a:solidFill>
              </a:rPr>
              <a:t>2</a:t>
            </a:r>
            <a:endParaRPr lang="ko-KR" altLang="en-US" sz="325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ABAC17-43BC-4278-A6E3-E3C177128DFA}"/>
              </a:ext>
            </a:extLst>
          </p:cNvPr>
          <p:cNvSpPr txBox="1"/>
          <p:nvPr/>
        </p:nvSpPr>
        <p:spPr>
          <a:xfrm>
            <a:off x="1939168" y="2974028"/>
            <a:ext cx="1683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22" dirty="0" err="1">
                <a:solidFill>
                  <a:schemeClr val="bg1"/>
                </a:solidFill>
                <a:latin typeface="+mj-ea"/>
                <a:ea typeface="+mj-ea"/>
              </a:rPr>
              <a:t>T</a:t>
            </a:r>
            <a:r>
              <a:rPr lang="en-US" altLang="ko-KR" sz="2763" spc="-122" dirty="0" err="1">
                <a:solidFill>
                  <a:schemeClr val="bg1"/>
                </a:solidFill>
                <a:latin typeface="+mj-ea"/>
                <a:ea typeface="+mj-ea"/>
              </a:rPr>
              <a:t>ageting</a:t>
            </a:r>
            <a:endParaRPr lang="ko-KR" altLang="en-US" sz="2763" spc="-12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E0F0A4-D6C9-4498-A224-395FF623A82F}"/>
              </a:ext>
            </a:extLst>
          </p:cNvPr>
          <p:cNvSpPr/>
          <p:nvPr/>
        </p:nvSpPr>
        <p:spPr>
          <a:xfrm>
            <a:off x="893435" y="4255148"/>
            <a:ext cx="839396" cy="750206"/>
          </a:xfrm>
          <a:prstGeom prst="rect">
            <a:avLst/>
          </a:prstGeom>
          <a:solidFill>
            <a:srgbClr val="FF5F7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E778FC-6781-4714-A789-F16956ABC386}"/>
              </a:ext>
            </a:extLst>
          </p:cNvPr>
          <p:cNvSpPr/>
          <p:nvPr/>
        </p:nvSpPr>
        <p:spPr>
          <a:xfrm>
            <a:off x="1856656" y="4255148"/>
            <a:ext cx="7371020" cy="750206"/>
          </a:xfrm>
          <a:prstGeom prst="rect">
            <a:avLst/>
          </a:prstGeom>
          <a:solidFill>
            <a:srgbClr val="FF5F7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FE52DE-DC96-4A0F-B27A-2A8660B29507}"/>
              </a:ext>
            </a:extLst>
          </p:cNvPr>
          <p:cNvSpPr txBox="1"/>
          <p:nvPr/>
        </p:nvSpPr>
        <p:spPr>
          <a:xfrm>
            <a:off x="1099772" y="4335142"/>
            <a:ext cx="42672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5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325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882AE-4A38-4B51-AB2E-2746A6C85EF7}"/>
              </a:ext>
            </a:extLst>
          </p:cNvPr>
          <p:cNvSpPr txBox="1"/>
          <p:nvPr/>
        </p:nvSpPr>
        <p:spPr>
          <a:xfrm>
            <a:off x="1939168" y="4090146"/>
            <a:ext cx="2033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22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2763" spc="-122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ositioning</a:t>
            </a:r>
            <a:endParaRPr lang="ko-KR" altLang="en-US" sz="2763" spc="-122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653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1B943D-00C2-4C81-A41C-EFD78D94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213794"/>
            <a:ext cx="5884815" cy="41179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235244-9EE6-44BD-AF05-AB7F2402DF3B}"/>
              </a:ext>
            </a:extLst>
          </p:cNvPr>
          <p:cNvSpPr/>
          <p:nvPr/>
        </p:nvSpPr>
        <p:spPr>
          <a:xfrm>
            <a:off x="998864" y="5789826"/>
            <a:ext cx="5750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자신이 호스팅할 사이트 도메인을 넣어줘야 카카오페이를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사용가능하다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A6B97F1C-402D-41B2-A6B3-F443B9B3AEEE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00A72-91D4-46EB-A161-AA60EA8D48BA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A1468-8374-47EF-A412-D3435D848324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그룹 11">
            <a:extLst>
              <a:ext uri="{FF2B5EF4-FFF2-40B4-BE49-F238E27FC236}">
                <a16:creationId xmlns:a16="http://schemas.microsoft.com/office/drawing/2014/main" id="{F6C81BCC-7884-4A01-AC8A-5876FAEEDD6C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4" name="직사각형 12">
              <a:extLst>
                <a:ext uri="{FF2B5EF4-FFF2-40B4-BE49-F238E27FC236}">
                  <a16:creationId xmlns:a16="http://schemas.microsoft.com/office/drawing/2014/main" id="{C23BCBBE-72A3-44F2-BE16-6916D05166AD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3">
              <a:extLst>
                <a:ext uri="{FF2B5EF4-FFF2-40B4-BE49-F238E27FC236}">
                  <a16:creationId xmlns:a16="http://schemas.microsoft.com/office/drawing/2014/main" id="{475DDF1F-312B-48AA-AA2E-5143477E9063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4">
              <a:extLst>
                <a:ext uri="{FF2B5EF4-FFF2-40B4-BE49-F238E27FC236}">
                  <a16:creationId xmlns:a16="http://schemas.microsoft.com/office/drawing/2014/main" id="{7A1B6B95-FDB2-4E17-9D09-E26650D9953B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84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400153" y="5395480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카카오페이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시 기본적으로 작성해야 할 코드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DBCDD1-3F65-4F09-929B-B9EDC6401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2" y="1339557"/>
            <a:ext cx="7179964" cy="3584567"/>
          </a:xfrm>
          <a:prstGeom prst="rect">
            <a:avLst/>
          </a:prstGeom>
        </p:spPr>
      </p:pic>
      <p:sp>
        <p:nvSpPr>
          <p:cNvPr id="21" name="직사각형 15">
            <a:extLst>
              <a:ext uri="{FF2B5EF4-FFF2-40B4-BE49-F238E27FC236}">
                <a16:creationId xmlns:a16="http://schemas.microsoft.com/office/drawing/2014/main" id="{555D249E-4D19-4AF5-8619-2E00658C5640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78801-904C-42F2-9C0D-720FDD398518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C765D-2CEB-4242-811B-88F9E145B23B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414FDC2D-6A73-497D-A245-C71152123A45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5" name="직사각형 12">
              <a:extLst>
                <a:ext uri="{FF2B5EF4-FFF2-40B4-BE49-F238E27FC236}">
                  <a16:creationId xmlns:a16="http://schemas.microsoft.com/office/drawing/2014/main" id="{43FEDA62-6788-419E-9C1D-16BC8BDA9F1A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3">
              <a:extLst>
                <a:ext uri="{FF2B5EF4-FFF2-40B4-BE49-F238E27FC236}">
                  <a16:creationId xmlns:a16="http://schemas.microsoft.com/office/drawing/2014/main" id="{30A118DD-9B3E-4882-A3F8-CE76C336E79E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14">
              <a:extLst>
                <a:ext uri="{FF2B5EF4-FFF2-40B4-BE49-F238E27FC236}">
                  <a16:creationId xmlns:a16="http://schemas.microsoft.com/office/drawing/2014/main" id="{B50ABB49-525F-4207-A8D0-5197CA5E6EB6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97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400153" y="5395480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버튼이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클릭되었을때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실행되는 비동기식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구현 새로운 창이 뜨게 했다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CF7950-8337-461C-82AB-0E5DA6FF5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1339557"/>
            <a:ext cx="5228104" cy="3119039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DE5BE14B-47DF-49A0-AA04-853DF2EA7727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CA7D8-A11A-4393-9475-3677C121F628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BF76B2-1672-4EB4-868B-791EB6D14219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A89E14F6-F239-474F-8731-5C5D6C9802F4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0652F769-F37A-4560-B6F9-09A2A2DFCFAA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B9AF5F98-A636-472D-8F3B-1A84B81186F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AB176D21-D9EA-4DD6-8A65-3409E2AF1C82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60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400153" y="5395480"/>
            <a:ext cx="9105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카카오페이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구현시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확인해야할 형식과 파라미터 값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8144FD-67F5-4362-A24B-16F0D1A8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7" y="1243847"/>
            <a:ext cx="6260270" cy="207414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5F52C4-F546-47C7-B646-4DFBFF08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61" y="1047003"/>
            <a:ext cx="4237028" cy="4709640"/>
          </a:xfrm>
          <a:prstGeom prst="rect">
            <a:avLst/>
          </a:prstGeom>
        </p:spPr>
      </p:pic>
      <p:sp>
        <p:nvSpPr>
          <p:cNvPr id="20" name="직사각형 15">
            <a:extLst>
              <a:ext uri="{FF2B5EF4-FFF2-40B4-BE49-F238E27FC236}">
                <a16:creationId xmlns:a16="http://schemas.microsoft.com/office/drawing/2014/main" id="{72F16E3B-D850-420C-8E0B-4AE31405F3F7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28654-310D-42E3-8D3A-66BF895DA590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179D7-1832-496A-9A4C-12618484216D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그룹 11">
            <a:extLst>
              <a:ext uri="{FF2B5EF4-FFF2-40B4-BE49-F238E27FC236}">
                <a16:creationId xmlns:a16="http://schemas.microsoft.com/office/drawing/2014/main" id="{A8BE4150-1023-48C4-AD73-BADEB3830321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4" name="직사각형 12">
              <a:extLst>
                <a:ext uri="{FF2B5EF4-FFF2-40B4-BE49-F238E27FC236}">
                  <a16:creationId xmlns:a16="http://schemas.microsoft.com/office/drawing/2014/main" id="{F8697FE7-A4F6-4509-9CAA-AF86DBDB8F91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3">
              <a:extLst>
                <a:ext uri="{FF2B5EF4-FFF2-40B4-BE49-F238E27FC236}">
                  <a16:creationId xmlns:a16="http://schemas.microsoft.com/office/drawing/2014/main" id="{75DCAADD-A888-4901-86BA-0273FF09135C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6" name="직사각형 14">
              <a:extLst>
                <a:ext uri="{FF2B5EF4-FFF2-40B4-BE49-F238E27FC236}">
                  <a16:creationId xmlns:a16="http://schemas.microsoft.com/office/drawing/2014/main" id="{5128EE74-DC58-4FAE-B8E8-AAD9B9908A0A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00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360750-96C9-427A-B005-8576BCA9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5" y="1701703"/>
            <a:ext cx="2809425" cy="1251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134B3-BD60-4FF6-AFB6-D7E2E610585F}"/>
              </a:ext>
            </a:extLst>
          </p:cNvPr>
          <p:cNvSpPr/>
          <p:nvPr/>
        </p:nvSpPr>
        <p:spPr>
          <a:xfrm>
            <a:off x="3512840" y="1515596"/>
            <a:ext cx="6624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어떤장소에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갈때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주소를 알아야 가듯 원하는 웹사이트에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갈때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필요하다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매개변수를 문자열로 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 +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호스트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매핑주소를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넘겨주고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익셉션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처리를 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49122-8045-4BF6-A7CE-01FE7E96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5" y="2329351"/>
            <a:ext cx="3008112" cy="11675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217674-E9CE-4136-A0F3-349B805AF12E}"/>
              </a:ext>
            </a:extLst>
          </p:cNvPr>
          <p:cNvSpPr/>
          <p:nvPr/>
        </p:nvSpPr>
        <p:spPr>
          <a:xfrm>
            <a:off x="3512840" y="2146919"/>
            <a:ext cx="57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HttpUrlConnection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클래스로 클라이언트가 원하는 카카오 페이 서버를 연결시켜준다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HttpUrlConnection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형변환후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openconnection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메소드로 객체를 선언한다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F17E0E-9538-42A5-BD38-8C917394F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45" y="3012692"/>
            <a:ext cx="2608631" cy="1782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5E8CF5-9C2F-4BB0-B435-91C4FB400957}"/>
              </a:ext>
            </a:extLst>
          </p:cNvPr>
          <p:cNvSpPr/>
          <p:nvPr/>
        </p:nvSpPr>
        <p:spPr>
          <a:xfrm>
            <a:off x="3512840" y="2905972"/>
            <a:ext cx="5047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 연결방식을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정해준다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E8D293-797E-4F8E-B4AA-EEDB10596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75" y="3788115"/>
            <a:ext cx="3070971" cy="1513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13D866-652F-4BB9-BBD0-3938A38E6A01}"/>
              </a:ext>
            </a:extLst>
          </p:cNvPr>
          <p:cNvSpPr/>
          <p:nvPr/>
        </p:nvSpPr>
        <p:spPr>
          <a:xfrm>
            <a:off x="3525509" y="3534148"/>
            <a:ext cx="6034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setRequestProperty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서버연결 인증방식을 심어주고 카카오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어드민키를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setRequestProperty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Content-Type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넣어준다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193A-870A-4B17-8556-A34A5A046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75" y="4426274"/>
            <a:ext cx="2504176" cy="23083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86F4E-0387-4079-82E7-B2C8101720AC}"/>
              </a:ext>
            </a:extLst>
          </p:cNvPr>
          <p:cNvSpPr/>
          <p:nvPr/>
        </p:nvSpPr>
        <p:spPr>
          <a:xfrm>
            <a:off x="3589856" y="4462146"/>
            <a:ext cx="5970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서버연결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setDoOutput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넣어주고 내가 서버에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전달할게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있다고 표현한다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setDoInput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디폴트값이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라서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안적어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줘도 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846CBBEF-A49D-4B30-82BE-6EF33B3ADA95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EBA53-E317-4CBC-9329-DEAE1D9B50E0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E14A50-2E37-4D4F-80E6-4F5296297D55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EAA8D289-7625-4B5A-8392-883623793110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40" name="직사각형 12">
              <a:extLst>
                <a:ext uri="{FF2B5EF4-FFF2-40B4-BE49-F238E27FC236}">
                  <a16:creationId xmlns:a16="http://schemas.microsoft.com/office/drawing/2014/main" id="{3C0ABA8F-ABBD-4A4A-AFB6-1220954F3BDB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직사각형 13">
              <a:extLst>
                <a:ext uri="{FF2B5EF4-FFF2-40B4-BE49-F238E27FC236}">
                  <a16:creationId xmlns:a16="http://schemas.microsoft.com/office/drawing/2014/main" id="{E2C3870E-B880-461A-B8E2-DA410403E9EE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2" name="직사각형 14">
              <a:extLst>
                <a:ext uri="{FF2B5EF4-FFF2-40B4-BE49-F238E27FC236}">
                  <a16:creationId xmlns:a16="http://schemas.microsoft.com/office/drawing/2014/main" id="{F8A6A1A6-FFCE-4049-A07E-53F36FF18D2E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09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3765513" y="4806601"/>
            <a:ext cx="5723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클래스를 선언해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결과가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getOutputStream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</a:p>
          <a:p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클래스를 선언해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결과가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아니고 원하는 결과가 나오지 않으면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getErrorStream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받아준다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9CC90-E9A6-4502-AABA-B11198AD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1" y="1330223"/>
            <a:ext cx="2721797" cy="1219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A07193-62EA-43C6-9C6F-21B6CFB90958}"/>
              </a:ext>
            </a:extLst>
          </p:cNvPr>
          <p:cNvSpPr/>
          <p:nvPr/>
        </p:nvSpPr>
        <p:spPr>
          <a:xfrm>
            <a:off x="3742815" y="1134117"/>
            <a:ext cx="5818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클래스로 서버에 정보를 전달한다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getOutputStream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메소드로 전달할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준비를한다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D926F-844C-481A-AA23-9D45B8A4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11" y="1913163"/>
            <a:ext cx="2937821" cy="1261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CB0394-014D-4300-AF1B-057BD7967B7C}"/>
              </a:ext>
            </a:extLst>
          </p:cNvPr>
          <p:cNvSpPr/>
          <p:nvPr/>
        </p:nvSpPr>
        <p:spPr>
          <a:xfrm>
            <a:off x="3751438" y="1822326"/>
            <a:ext cx="5818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DataOutputStream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클래스로 전해줄 데이터를 매개변수로 넣어주고 객체를 선언한다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5488B-5B9C-4837-814B-1CE1B447C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8" y="2584184"/>
            <a:ext cx="2741636" cy="18616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E7476E-9EF2-469A-BC99-0DE9F7C2A21B}"/>
              </a:ext>
            </a:extLst>
          </p:cNvPr>
          <p:cNvSpPr/>
          <p:nvPr/>
        </p:nvSpPr>
        <p:spPr>
          <a:xfrm>
            <a:off x="3751438" y="2426012"/>
            <a:ext cx="5882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DataOutputStream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writeBytes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파라미터 값을 넘겨주면 알아서 형변환을 해서 바이트타입으로 전달한다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넘길때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는 바이트 타입으로 넘겨줘야 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05E416-292A-43D7-AD8F-9ED9699E2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18" y="3313092"/>
            <a:ext cx="1543826" cy="15987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3597FF-8AF9-40C8-8B95-E6532B528CED}"/>
              </a:ext>
            </a:extLst>
          </p:cNvPr>
          <p:cNvSpPr/>
          <p:nvPr/>
        </p:nvSpPr>
        <p:spPr>
          <a:xfrm>
            <a:off x="3765513" y="3164443"/>
            <a:ext cx="5882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DataOutputStream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close()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사용한 함수를 닫아준다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 닫아 줘야 데이터가 전달된다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FEA7C4-BA06-4371-80AE-F1125C52E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25" y="4015718"/>
            <a:ext cx="2961992" cy="22695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AEB3F-9B72-4BD7-B135-5D7D80DFB483}"/>
              </a:ext>
            </a:extLst>
          </p:cNvPr>
          <p:cNvSpPr/>
          <p:nvPr/>
        </p:nvSpPr>
        <p:spPr>
          <a:xfrm>
            <a:off x="3765513" y="3948155"/>
            <a:ext cx="5882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변수를 선언해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httpUrlConnection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getResponseCod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결과 정보를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형으로 받는다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BC5E88-E47A-47A0-80A1-18593ED62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011" y="4883194"/>
            <a:ext cx="2961992" cy="1027143"/>
          </a:xfrm>
          <a:prstGeom prst="rect">
            <a:avLst/>
          </a:prstGeom>
        </p:spPr>
      </p:pic>
      <p:sp>
        <p:nvSpPr>
          <p:cNvPr id="30" name="직사각형 15">
            <a:extLst>
              <a:ext uri="{FF2B5EF4-FFF2-40B4-BE49-F238E27FC236}">
                <a16:creationId xmlns:a16="http://schemas.microsoft.com/office/drawing/2014/main" id="{972CBD2F-E8E0-4DB8-8084-20B1001EA33F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4C0A91-36FA-4240-928E-6A344BAA72AA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840A2-5997-40C4-AF34-8AF6B31C834B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그룹 11">
            <a:extLst>
              <a:ext uri="{FF2B5EF4-FFF2-40B4-BE49-F238E27FC236}">
                <a16:creationId xmlns:a16="http://schemas.microsoft.com/office/drawing/2014/main" id="{A210CBF7-75D7-4C2A-8905-191C30B90E0B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46" name="직사각형 12">
              <a:extLst>
                <a:ext uri="{FF2B5EF4-FFF2-40B4-BE49-F238E27FC236}">
                  <a16:creationId xmlns:a16="http://schemas.microsoft.com/office/drawing/2014/main" id="{199A26B2-9192-46E5-8934-1C7607BFF7D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7" name="직사각형 13">
              <a:extLst>
                <a:ext uri="{FF2B5EF4-FFF2-40B4-BE49-F238E27FC236}">
                  <a16:creationId xmlns:a16="http://schemas.microsoft.com/office/drawing/2014/main" id="{B83036DE-223A-4E1E-AB28-AD0A4279F4F3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8" name="직사각형 14">
              <a:extLst>
                <a:ext uri="{FF2B5EF4-FFF2-40B4-BE49-F238E27FC236}">
                  <a16:creationId xmlns:a16="http://schemas.microsoft.com/office/drawing/2014/main" id="{6C07AD4C-2F46-4121-8D7C-483576EE40E4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29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3840229" y="4575872"/>
            <a:ext cx="3472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에러처리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A07193-62EA-43C6-9C6F-21B6CFB90958}"/>
              </a:ext>
            </a:extLst>
          </p:cNvPr>
          <p:cNvSpPr/>
          <p:nvPr/>
        </p:nvSpPr>
        <p:spPr>
          <a:xfrm>
            <a:off x="3742815" y="1677893"/>
            <a:ext cx="5818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받아온것을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읽어줄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InputStreamReader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객체로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InputStream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객체를 매개변수로 넣어주어 받아온 데이터를 읽어준다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D3467-DB71-43D7-BA75-BD5F261D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4" y="1836372"/>
            <a:ext cx="3081837" cy="136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80189-ADA4-4EF1-8CA3-54099D07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6" y="2567112"/>
            <a:ext cx="3192179" cy="1420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007691-921B-4FF1-A5A1-325AD8DC79D1}"/>
              </a:ext>
            </a:extLst>
          </p:cNvPr>
          <p:cNvSpPr/>
          <p:nvPr/>
        </p:nvSpPr>
        <p:spPr>
          <a:xfrm>
            <a:off x="3749405" y="2387346"/>
            <a:ext cx="5818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BufferedReader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읽어온 데이터를 매개변수로 넣어주면 알아서  문자열로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형변환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해서 읽어준다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BC5F12-D81E-49D5-9FC8-830E067A9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4" y="3357870"/>
            <a:ext cx="3200131" cy="20293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5FB3A5-1415-4752-AE00-21385E64325F}"/>
              </a:ext>
            </a:extLst>
          </p:cNvPr>
          <p:cNvSpPr/>
          <p:nvPr/>
        </p:nvSpPr>
        <p:spPr>
          <a:xfrm>
            <a:off x="3816426" y="3301294"/>
            <a:ext cx="5818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받아온것을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bufferedReader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객체에서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readline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결과를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리턴시켜준다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FE67D-3274-4DEB-B6D1-C572D29C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4" y="4342821"/>
            <a:ext cx="2963566" cy="894906"/>
          </a:xfrm>
          <a:prstGeom prst="rect">
            <a:avLst/>
          </a:prstGeom>
        </p:spPr>
      </p:pic>
      <p:sp>
        <p:nvSpPr>
          <p:cNvPr id="25" name="직사각형 15">
            <a:extLst>
              <a:ext uri="{FF2B5EF4-FFF2-40B4-BE49-F238E27FC236}">
                <a16:creationId xmlns:a16="http://schemas.microsoft.com/office/drawing/2014/main" id="{2AB3E74D-A8D0-46DA-A6FA-E829AC0AC072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010057-87DD-4E8A-85D8-EA32C0DDDD45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CE62DB-3884-43A9-89EF-4D750E6AA28F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0" name="그룹 11">
            <a:extLst>
              <a:ext uri="{FF2B5EF4-FFF2-40B4-BE49-F238E27FC236}">
                <a16:creationId xmlns:a16="http://schemas.microsoft.com/office/drawing/2014/main" id="{441963DB-D6F0-422D-93C8-7A680BD15739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31" name="직사각형 12">
              <a:extLst>
                <a:ext uri="{FF2B5EF4-FFF2-40B4-BE49-F238E27FC236}">
                  <a16:creationId xmlns:a16="http://schemas.microsoft.com/office/drawing/2014/main" id="{447D67B3-AF59-4823-B37B-F1BCB6CAA789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2" name="직사각형 13">
              <a:extLst>
                <a:ext uri="{FF2B5EF4-FFF2-40B4-BE49-F238E27FC236}">
                  <a16:creationId xmlns:a16="http://schemas.microsoft.com/office/drawing/2014/main" id="{E024988C-D081-4167-9D39-6262EDB54AA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0" name="직사각형 14">
              <a:extLst>
                <a:ext uri="{FF2B5EF4-FFF2-40B4-BE49-F238E27FC236}">
                  <a16:creationId xmlns:a16="http://schemas.microsoft.com/office/drawing/2014/main" id="{3BC7D40C-31DE-40CB-8F4F-80C02C41BBB4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76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3512840" y="4198033"/>
            <a:ext cx="3472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넘겨줘야할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parameter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A07193-62EA-43C6-9C6F-21B6CFB90958}"/>
              </a:ext>
            </a:extLst>
          </p:cNvPr>
          <p:cNvSpPr/>
          <p:nvPr/>
        </p:nvSpPr>
        <p:spPr>
          <a:xfrm>
            <a:off x="1988457" y="1850381"/>
            <a:ext cx="6633329" cy="31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결제할 등급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결제한 게스트의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결제할 등급의 가격을 넘겨받아서 파라미터에 넣을 준비를 한다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564920-101D-4221-913A-6C34783F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67" y="2401671"/>
            <a:ext cx="4359886" cy="1563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8C6CB1-A004-4655-9599-7ED5C7F1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64" y="1186413"/>
            <a:ext cx="2547367" cy="421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944340-5879-45CE-934A-D543E9A5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1" y="4781278"/>
            <a:ext cx="4485878" cy="39732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66DFC5-AC76-404B-A23E-892C07898BF9}"/>
              </a:ext>
            </a:extLst>
          </p:cNvPr>
          <p:cNvSpPr/>
          <p:nvPr/>
        </p:nvSpPr>
        <p:spPr>
          <a:xfrm>
            <a:off x="567477" y="5556106"/>
            <a:ext cx="8915383" cy="53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 결제를 방지하기 위해 이미 구매한 사람인지 아닌지를 판단해준다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아이디 값을 넘겨받아  등급을 가져오는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select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사용하여 구매하지 않은 사람만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구매할수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있게 해준다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직사각형 15">
            <a:extLst>
              <a:ext uri="{FF2B5EF4-FFF2-40B4-BE49-F238E27FC236}">
                <a16:creationId xmlns:a16="http://schemas.microsoft.com/office/drawing/2014/main" id="{CAE63810-A248-4461-9D90-EB7B8DF5745C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F6BD3-85E6-429C-8AC5-0200F572C438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8FDD1E-0E5D-4210-8EC5-6E4491098A0F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6" name="그룹 11">
            <a:extLst>
              <a:ext uri="{FF2B5EF4-FFF2-40B4-BE49-F238E27FC236}">
                <a16:creationId xmlns:a16="http://schemas.microsoft.com/office/drawing/2014/main" id="{15C5C3F8-070B-4A9A-8696-F6E8EEB0DD88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27" name="직사각형 12">
              <a:extLst>
                <a:ext uri="{FF2B5EF4-FFF2-40B4-BE49-F238E27FC236}">
                  <a16:creationId xmlns:a16="http://schemas.microsoft.com/office/drawing/2014/main" id="{2DDAB0CA-70AD-49F5-9E64-6A37EAB52A74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9" name="직사각형 13">
              <a:extLst>
                <a:ext uri="{FF2B5EF4-FFF2-40B4-BE49-F238E27FC236}">
                  <a16:creationId xmlns:a16="http://schemas.microsoft.com/office/drawing/2014/main" id="{BF14DDAB-DED8-459C-8B67-3A82BCF4B4B4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30" name="직사각형 14">
              <a:extLst>
                <a:ext uri="{FF2B5EF4-FFF2-40B4-BE49-F238E27FC236}">
                  <a16:creationId xmlns:a16="http://schemas.microsoft.com/office/drawing/2014/main" id="{FFE6D407-01A0-4F7D-8C13-13D2EBE207F3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53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998865" y="1029216"/>
            <a:ext cx="7842567" cy="4881121"/>
            <a:chOff x="1118516" y="1029216"/>
            <a:chExt cx="7842567" cy="4881121"/>
          </a:xfrm>
        </p:grpSpPr>
        <p:sp>
          <p:nvSpPr>
            <p:cNvPr id="66" name="TextBox 65"/>
            <p:cNvSpPr txBox="1"/>
            <p:nvPr/>
          </p:nvSpPr>
          <p:spPr>
            <a:xfrm>
              <a:off x="6869229" y="1939503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Offline Store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44859" y="554100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AS &amp; 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18516" y="554100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Login &amp; join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862466" y="3967201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Premium subscription economy</a:t>
              </a:r>
              <a:endParaRPr lang="ko-KR" altLang="en-US" sz="9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81515" y="3336862"/>
              <a:ext cx="20393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AZUREE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29035" y="102921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 dirty="0">
                <a:latin typeface="Pristin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4E4691-BD0E-49E7-896B-E64093262330}"/>
              </a:ext>
            </a:extLst>
          </p:cNvPr>
          <p:cNvSpPr/>
          <p:nvPr/>
        </p:nvSpPr>
        <p:spPr>
          <a:xfrm>
            <a:off x="281774" y="3484759"/>
            <a:ext cx="910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 통신에 문제 없이 원하는 결과를 얻어왔다면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코드가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200) 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구입한 회원의 아이디와 구입한 등급의 정보를 넘겨받아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update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</a:t>
            </a:r>
            <a:r>
              <a:rPr lang="en-US" altLang="ko-KR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실행한다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B0D4B-2DF6-4D52-9BEB-51F158FA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17" y="2142585"/>
            <a:ext cx="6505361" cy="926149"/>
          </a:xfrm>
          <a:prstGeom prst="rect">
            <a:avLst/>
          </a:prstGeom>
        </p:spPr>
      </p:pic>
      <p:sp>
        <p:nvSpPr>
          <p:cNvPr id="19" name="직사각형 15">
            <a:extLst>
              <a:ext uri="{FF2B5EF4-FFF2-40B4-BE49-F238E27FC236}">
                <a16:creationId xmlns:a16="http://schemas.microsoft.com/office/drawing/2014/main" id="{7B3CDB44-826E-49E5-9F17-A67DFAFB6987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6FB852-E4A1-4530-8D60-15A2995A29EA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72537-DDE0-449E-B438-069FB32F41E0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카카오페이 </a:t>
            </a:r>
            <a:r>
              <a:rPr lang="en-US" altLang="ko-KR" sz="1400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C3E74032-87EE-4917-952C-E9993BE351D9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23" name="직사각형 12">
              <a:extLst>
                <a:ext uri="{FF2B5EF4-FFF2-40B4-BE49-F238E27FC236}">
                  <a16:creationId xmlns:a16="http://schemas.microsoft.com/office/drawing/2014/main" id="{10591FA9-DD75-4007-9FDD-9E6819C8509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4" name="직사각형 13">
              <a:extLst>
                <a:ext uri="{FF2B5EF4-FFF2-40B4-BE49-F238E27FC236}">
                  <a16:creationId xmlns:a16="http://schemas.microsoft.com/office/drawing/2014/main" id="{6709B10C-5318-4A58-8094-EA00F3F3C372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5" name="직사각형 14">
              <a:extLst>
                <a:ext uri="{FF2B5EF4-FFF2-40B4-BE49-F238E27FC236}">
                  <a16:creationId xmlns:a16="http://schemas.microsoft.com/office/drawing/2014/main" id="{F1E4124D-3BA5-4192-BBCC-9895AE27EBB8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0673B5-915D-6F4A-8EA4-8B0B106F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28" y="2704090"/>
            <a:ext cx="2857500" cy="927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01D940-19D4-6B4C-BEA4-4E8B66242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0" y="757066"/>
            <a:ext cx="8800940" cy="5484988"/>
          </a:xfrm>
          <a:prstGeom prst="rect">
            <a:avLst/>
          </a:prstGeom>
        </p:spPr>
      </p:pic>
      <p:sp>
        <p:nvSpPr>
          <p:cNvPr id="12" name="직사각형 15">
            <a:extLst>
              <a:ext uri="{FF2B5EF4-FFF2-40B4-BE49-F238E27FC236}">
                <a16:creationId xmlns:a16="http://schemas.microsoft.com/office/drawing/2014/main" id="{115BB71A-EC7F-4453-88E9-D178112A305A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F1533-52B2-4FBB-8ED0-15F68A1C8DBB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747AB-93C3-4A50-9FCC-33108CECC445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회원가입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20E3325F-89CC-498B-AFC7-B51F135F19AD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33ED9A58-FD4A-4E11-8DD2-E9C8E685746D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A18F60F3-D5E2-4E92-A115-2EB77EC2721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9CA2765D-A0C3-4B43-955E-C7C15C894B9F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85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5"/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10E62-1F13-4EFE-A951-89CF4E848FA9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4E3CF-53BA-4113-B0DE-9787C98C14C6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STP | </a:t>
            </a:r>
            <a:r>
              <a:rPr lang="en-US" altLang="ko-KR" sz="1400" dirty="0">
                <a:solidFill>
                  <a:schemeClr val="bg1"/>
                </a:solidFill>
              </a:rPr>
              <a:t>Segmentation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4EB217-07C2-435D-9679-78771954994E}"/>
              </a:ext>
            </a:extLst>
          </p:cNvPr>
          <p:cNvSpPr/>
          <p:nvPr/>
        </p:nvSpPr>
        <p:spPr>
          <a:xfrm>
            <a:off x="772294" y="1627146"/>
            <a:ext cx="1465764" cy="507692"/>
          </a:xfrm>
          <a:prstGeom prst="rect">
            <a:avLst/>
          </a:prstGeom>
          <a:solidFill>
            <a:srgbClr val="F8D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인구통계학적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B7481F-4F34-40C4-932C-1AFFD0019484}"/>
              </a:ext>
            </a:extLst>
          </p:cNvPr>
          <p:cNvSpPr/>
          <p:nvPr/>
        </p:nvSpPr>
        <p:spPr>
          <a:xfrm>
            <a:off x="4048658" y="1627146"/>
            <a:ext cx="1465764" cy="507692"/>
          </a:xfrm>
          <a:prstGeom prst="rect">
            <a:avLst/>
          </a:prstGeom>
          <a:solidFill>
            <a:srgbClr val="F8D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심리분석적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FBD5A-420C-4417-8C0C-3536EA527A31}"/>
              </a:ext>
            </a:extLst>
          </p:cNvPr>
          <p:cNvSpPr/>
          <p:nvPr/>
        </p:nvSpPr>
        <p:spPr>
          <a:xfrm>
            <a:off x="7325022" y="1627146"/>
            <a:ext cx="1465764" cy="507692"/>
          </a:xfrm>
          <a:prstGeom prst="rect">
            <a:avLst/>
          </a:prstGeom>
          <a:solidFill>
            <a:srgbClr val="F8DF8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지리적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7A6EE3-45D7-4D4D-BAC5-763003CAA916}"/>
              </a:ext>
            </a:extLst>
          </p:cNvPr>
          <p:cNvSpPr/>
          <p:nvPr/>
        </p:nvSpPr>
        <p:spPr>
          <a:xfrm>
            <a:off x="772294" y="2492896"/>
            <a:ext cx="1465764" cy="20882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나이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소득 수준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1E9AA0-24EE-498D-8491-F18A65EBCF7D}"/>
              </a:ext>
            </a:extLst>
          </p:cNvPr>
          <p:cNvSpPr/>
          <p:nvPr/>
        </p:nvSpPr>
        <p:spPr>
          <a:xfrm>
            <a:off x="4048658" y="2492896"/>
            <a:ext cx="1465764" cy="2088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활동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관심사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욕구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A71BBB-9F66-4D83-AB09-6D0F2A5B182C}"/>
              </a:ext>
            </a:extLst>
          </p:cNvPr>
          <p:cNvSpPr/>
          <p:nvPr/>
        </p:nvSpPr>
        <p:spPr>
          <a:xfrm>
            <a:off x="7325022" y="2492896"/>
            <a:ext cx="1465764" cy="20882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국내</a:t>
            </a:r>
            <a:endParaRPr lang="en-US" altLang="ko-KR" sz="1400" b="1" dirty="0"/>
          </a:p>
        </p:txBody>
      </p: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0D21B3AD-577D-40BB-83BB-2A0F13DADB0F}"/>
              </a:ext>
            </a:extLst>
          </p:cNvPr>
          <p:cNvGrpSpPr/>
          <p:nvPr/>
        </p:nvGrpSpPr>
        <p:grpSpPr>
          <a:xfrm>
            <a:off x="8440236" y="6381328"/>
            <a:ext cx="1465764" cy="446800"/>
            <a:chOff x="539554" y="2852935"/>
            <a:chExt cx="1916984" cy="543735"/>
          </a:xfrm>
        </p:grpSpPr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B7DB14E0-2241-4750-A01F-ADB0EBCE1B33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8EE1D849-4948-4BB3-B81B-F57610A55E9D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15FC631C-ADFA-4602-A09B-E4C7B5AE7C58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24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0673B5-915D-6F4A-8EA4-8B0B106F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28" y="2704090"/>
            <a:ext cx="2857500" cy="9271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0BFE803-E17D-9346-905F-E8FFD60B4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850849"/>
            <a:ext cx="7899400" cy="5288479"/>
          </a:xfrm>
          <a:prstGeom prst="rect">
            <a:avLst/>
          </a:prstGeom>
        </p:spPr>
      </p:pic>
      <p:sp>
        <p:nvSpPr>
          <p:cNvPr id="12" name="직사각형 15">
            <a:extLst>
              <a:ext uri="{FF2B5EF4-FFF2-40B4-BE49-F238E27FC236}">
                <a16:creationId xmlns:a16="http://schemas.microsoft.com/office/drawing/2014/main" id="{0C60A152-AD04-4A5F-8555-CBC03E8F4ADA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ECAB4-23DC-4861-B343-FE0EBD40D372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15C7B-4CDD-4653-B622-3D248FA7B423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ko-KR" altLang="en-US" sz="1400" dirty="0">
                <a:solidFill>
                  <a:schemeClr val="bg1"/>
                </a:solidFill>
              </a:rPr>
              <a:t>인증번호 체크 </a:t>
            </a:r>
            <a:r>
              <a:rPr lang="en-US" altLang="ko-KR" sz="1400" dirty="0">
                <a:solidFill>
                  <a:schemeClr val="bg1"/>
                </a:solidFill>
              </a:rPr>
              <a:t>Ajax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BEA38C18-3B41-49FF-92E9-64BFF7D05608}"/>
              </a:ext>
            </a:extLst>
          </p:cNvPr>
          <p:cNvGrpSpPr/>
          <p:nvPr/>
        </p:nvGrpSpPr>
        <p:grpSpPr>
          <a:xfrm>
            <a:off x="8412852" y="6381328"/>
            <a:ext cx="1465764" cy="446800"/>
            <a:chOff x="539554" y="2852935"/>
            <a:chExt cx="1916984" cy="543735"/>
          </a:xfrm>
        </p:grpSpPr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1222ACEB-9B84-4C8A-AD62-89CA8BBB2C8F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F25D9A25-A2F1-4C56-8B67-4933A492E656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C81AF1FA-E38F-4D77-9879-AB507BA768A9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9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0673B5-915D-6F4A-8EA4-8B0B106F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28" y="2704090"/>
            <a:ext cx="2857500" cy="927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62ACCB2-AC08-F846-900F-0E6ED652F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" y="706388"/>
            <a:ext cx="9736397" cy="5445224"/>
          </a:xfrm>
          <a:prstGeom prst="rect">
            <a:avLst/>
          </a:prstGeom>
        </p:spPr>
      </p:pic>
      <p:sp>
        <p:nvSpPr>
          <p:cNvPr id="12" name="직사각형 15">
            <a:extLst>
              <a:ext uri="{FF2B5EF4-FFF2-40B4-BE49-F238E27FC236}">
                <a16:creationId xmlns:a16="http://schemas.microsoft.com/office/drawing/2014/main" id="{33E411B1-3D11-4BCC-9427-7A3790FD77B8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EA232-639C-494F-BADB-6681F35D8C9A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8043B-8568-4BFE-B62D-0189CAF3D373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코드</a:t>
            </a:r>
            <a:r>
              <a:rPr lang="en-US" altLang="ko-KR" dirty="0">
                <a:solidFill>
                  <a:schemeClr val="bg1"/>
                </a:solidFill>
              </a:rPr>
              <a:t>/API | </a:t>
            </a:r>
            <a:r>
              <a:rPr lang="en-US" altLang="ko-KR" dirty="0" err="1">
                <a:solidFill>
                  <a:schemeClr val="bg1"/>
                </a:solidFill>
              </a:rPr>
              <a:t>Coolsms</a:t>
            </a:r>
            <a:r>
              <a:rPr lang="en-US" altLang="ko-KR" dirty="0">
                <a:solidFill>
                  <a:schemeClr val="bg1"/>
                </a:solidFill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816D3060-D071-4E91-B2F1-7D2E0D20357D}"/>
              </a:ext>
            </a:extLst>
          </p:cNvPr>
          <p:cNvGrpSpPr/>
          <p:nvPr/>
        </p:nvGrpSpPr>
        <p:grpSpPr>
          <a:xfrm>
            <a:off x="-1590" y="6381328"/>
            <a:ext cx="1465764" cy="446800"/>
            <a:chOff x="539554" y="2852935"/>
            <a:chExt cx="1916984" cy="543735"/>
          </a:xfrm>
        </p:grpSpPr>
        <p:sp>
          <p:nvSpPr>
            <p:cNvPr id="16" name="직사각형 12">
              <a:extLst>
                <a:ext uri="{FF2B5EF4-FFF2-40B4-BE49-F238E27FC236}">
                  <a16:creationId xmlns:a16="http://schemas.microsoft.com/office/drawing/2014/main" id="{88C16893-4FE0-49FC-9CA3-D8C0273F8FD1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F1347EB2-BBC5-4126-B0B6-03DE17EA3ADD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395391F0-BC6A-4C49-B1E1-2C915BD674B7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8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lum bright="-10000"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3080" y="1516933"/>
            <a:ext cx="3646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0" b="1" i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/>
                <a:ea typeface="나눔스퀘어_ac ExtraBold"/>
              </a:rPr>
              <a:t>Thank you</a:t>
            </a:r>
            <a:endParaRPr lang="ko-KR" altLang="en-US" sz="6000" b="1" i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691" y="176962"/>
            <a:ext cx="91666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0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0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ExtraBold"/>
                <a:ea typeface="나눔스퀘어 ExtraBold"/>
              </a:rPr>
              <a:t>Team1 Project</a:t>
            </a:r>
            <a:endParaRPr lang="en-US" altLang="ko-KR" sz="1000" dirty="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5"/>
          <p:cNvSpPr/>
          <p:nvPr/>
        </p:nvSpPr>
        <p:spPr>
          <a:xfrm>
            <a:off x="6032376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10E62-1F13-4EFE-A951-89CF4E848FA9}"/>
              </a:ext>
            </a:extLst>
          </p:cNvPr>
          <p:cNvSpPr txBox="1"/>
          <p:nvPr/>
        </p:nvSpPr>
        <p:spPr>
          <a:xfrm>
            <a:off x="6032376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4E3CF-53BA-4113-B0DE-9787C98C14C6}"/>
              </a:ext>
            </a:extLst>
          </p:cNvPr>
          <p:cNvSpPr txBox="1"/>
          <p:nvPr/>
        </p:nvSpPr>
        <p:spPr>
          <a:xfrm>
            <a:off x="6420644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STP | Targeting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35504-0F66-4568-A86F-5A97D88D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1" y="1949833"/>
            <a:ext cx="2333951" cy="229584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64A1D1-89B3-49BE-A3B5-2731B32F790D}"/>
              </a:ext>
            </a:extLst>
          </p:cNvPr>
          <p:cNvGrpSpPr/>
          <p:nvPr/>
        </p:nvGrpSpPr>
        <p:grpSpPr>
          <a:xfrm>
            <a:off x="3400651" y="1152887"/>
            <a:ext cx="5728813" cy="4353312"/>
            <a:chOff x="3440832" y="875888"/>
            <a:chExt cx="5040560" cy="4724243"/>
          </a:xfrm>
          <a:solidFill>
            <a:srgbClr val="17375E"/>
          </a:solidFill>
        </p:grpSpPr>
        <p:sp>
          <p:nvSpPr>
            <p:cNvPr id="33" name="대각선 방향의 모서리가 잘린 사각형 38">
              <a:extLst>
                <a:ext uri="{FF2B5EF4-FFF2-40B4-BE49-F238E27FC236}">
                  <a16:creationId xmlns:a16="http://schemas.microsoft.com/office/drawing/2014/main" id="{4DCB6677-C2D7-4A78-B9EB-1F671ACE147A}"/>
                </a:ext>
              </a:extLst>
            </p:cNvPr>
            <p:cNvSpPr/>
            <p:nvPr/>
          </p:nvSpPr>
          <p:spPr>
            <a:xfrm>
              <a:off x="3440832" y="875888"/>
              <a:ext cx="5040560" cy="4724243"/>
            </a:xfrm>
            <a:prstGeom prst="snip2Diag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대각선 방향의 모서리가 잘린 사각형 40">
              <a:extLst>
                <a:ext uri="{FF2B5EF4-FFF2-40B4-BE49-F238E27FC236}">
                  <a16:creationId xmlns:a16="http://schemas.microsoft.com/office/drawing/2014/main" id="{36C2804C-5802-4D69-9C28-0EB0FBC49D06}"/>
                </a:ext>
              </a:extLst>
            </p:cNvPr>
            <p:cNvSpPr/>
            <p:nvPr/>
          </p:nvSpPr>
          <p:spPr>
            <a:xfrm>
              <a:off x="3728864" y="1106686"/>
              <a:ext cx="4435743" cy="3759574"/>
            </a:xfrm>
            <a:prstGeom prst="snip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국내 거주</a:t>
              </a:r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성인</a:t>
              </a:r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월평균 소득 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488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만원</a:t>
              </a:r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가구 ↑</a:t>
              </a:r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ⅳ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여가소비 적극적</a:t>
              </a:r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ⅴ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고급용품 소비 적극적</a:t>
              </a:r>
              <a:endPara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" name="그룹 11">
            <a:extLst>
              <a:ext uri="{FF2B5EF4-FFF2-40B4-BE49-F238E27FC236}">
                <a16:creationId xmlns:a16="http://schemas.microsoft.com/office/drawing/2014/main" id="{8F1336EC-D52B-4D34-B607-B257D58B1E9D}"/>
              </a:ext>
            </a:extLst>
          </p:cNvPr>
          <p:cNvGrpSpPr/>
          <p:nvPr/>
        </p:nvGrpSpPr>
        <p:grpSpPr>
          <a:xfrm>
            <a:off x="0" y="6381328"/>
            <a:ext cx="1465764" cy="446800"/>
            <a:chOff x="539554" y="2852935"/>
            <a:chExt cx="1916984" cy="543735"/>
          </a:xfrm>
        </p:grpSpPr>
        <p:sp>
          <p:nvSpPr>
            <p:cNvPr id="14" name="직사각형 12">
              <a:extLst>
                <a:ext uri="{FF2B5EF4-FFF2-40B4-BE49-F238E27FC236}">
                  <a16:creationId xmlns:a16="http://schemas.microsoft.com/office/drawing/2014/main" id="{F19F6308-CD4C-48D8-BB4B-4E42542CEA95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5" name="직사각형 13">
              <a:extLst>
                <a:ext uri="{FF2B5EF4-FFF2-40B4-BE49-F238E27FC236}">
                  <a16:creationId xmlns:a16="http://schemas.microsoft.com/office/drawing/2014/main" id="{6409A537-428B-4919-B160-4833C7454C08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6" name="직사각형 14">
              <a:extLst>
                <a:ext uri="{FF2B5EF4-FFF2-40B4-BE49-F238E27FC236}">
                  <a16:creationId xmlns:a16="http://schemas.microsoft.com/office/drawing/2014/main" id="{89415DAA-E265-4128-A8FA-D3D3925E7259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4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80592" y="3308691"/>
            <a:ext cx="7193595" cy="0"/>
          </a:xfrm>
          <a:prstGeom prst="line">
            <a:avLst/>
          </a:prstGeom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4767263" y="1342010"/>
            <a:ext cx="0" cy="4173979"/>
          </a:xfrm>
          <a:prstGeom prst="line">
            <a:avLst/>
          </a:prstGeom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78278" y="3062467"/>
            <a:ext cx="155709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50" b="1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High-end</a:t>
            </a:r>
            <a:endParaRPr lang="ko-KR" altLang="en-US" sz="1950" b="1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82620" y="5515989"/>
            <a:ext cx="93874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Low Price</a:t>
            </a:r>
            <a:endParaRPr lang="ko-KR" altLang="en-US" sz="1950" b="1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80598" y="3062467"/>
            <a:ext cx="1557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50" b="1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Low-end</a:t>
            </a:r>
            <a:endParaRPr lang="ko-KR" altLang="en-US" sz="1950" b="1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95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7263" y="1079235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A13A556D-FF2D-44E8-93C4-2F7A7E717585}"/>
              </a:ext>
            </a:extLst>
          </p:cNvPr>
          <p:cNvSpPr/>
          <p:nvPr/>
        </p:nvSpPr>
        <p:spPr>
          <a:xfrm>
            <a:off x="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8302B-7B25-4C26-A0DF-F594DBACC014}"/>
              </a:ext>
            </a:extLst>
          </p:cNvPr>
          <p:cNvSpPr txBox="1"/>
          <p:nvPr/>
        </p:nvSpPr>
        <p:spPr>
          <a:xfrm>
            <a:off x="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DFEB24-2552-4062-9D73-060A76176247}"/>
              </a:ext>
            </a:extLst>
          </p:cNvPr>
          <p:cNvSpPr txBox="1"/>
          <p:nvPr/>
        </p:nvSpPr>
        <p:spPr>
          <a:xfrm>
            <a:off x="38826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STP | Positioning Map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067F6-3A80-4267-8361-6EA2CE02C9D4}"/>
              </a:ext>
            </a:extLst>
          </p:cNvPr>
          <p:cNvSpPr txBox="1"/>
          <p:nvPr/>
        </p:nvSpPr>
        <p:spPr>
          <a:xfrm>
            <a:off x="4409330" y="649513"/>
            <a:ext cx="9387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High Price</a:t>
            </a:r>
            <a:endParaRPr lang="ko-KR" altLang="en-US" sz="1950" b="1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903374-12F3-4CFE-84D7-C7BDF525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30" y="3414396"/>
            <a:ext cx="936104" cy="7346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C3F810-CBA8-47F1-BE14-5474F510C48B}"/>
              </a:ext>
            </a:extLst>
          </p:cNvPr>
          <p:cNvSpPr/>
          <p:nvPr/>
        </p:nvSpPr>
        <p:spPr>
          <a:xfrm>
            <a:off x="7185250" y="1828319"/>
            <a:ext cx="1263433" cy="13275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BA9F8-C140-489C-8C18-033C64213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194" y="1342010"/>
            <a:ext cx="4620138" cy="3401815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</p:pic>
      <p:grpSp>
        <p:nvGrpSpPr>
          <p:cNvPr id="19" name="그룹 11">
            <a:extLst>
              <a:ext uri="{FF2B5EF4-FFF2-40B4-BE49-F238E27FC236}">
                <a16:creationId xmlns:a16="http://schemas.microsoft.com/office/drawing/2014/main" id="{13220D7C-0E7D-46F0-8D8B-2830CFB1DE54}"/>
              </a:ext>
            </a:extLst>
          </p:cNvPr>
          <p:cNvGrpSpPr/>
          <p:nvPr/>
        </p:nvGrpSpPr>
        <p:grpSpPr>
          <a:xfrm>
            <a:off x="8440236" y="6381328"/>
            <a:ext cx="1465764" cy="446800"/>
            <a:chOff x="539554" y="2852935"/>
            <a:chExt cx="1916984" cy="543735"/>
          </a:xfrm>
        </p:grpSpPr>
        <p:sp>
          <p:nvSpPr>
            <p:cNvPr id="20" name="직사각형 12">
              <a:extLst>
                <a:ext uri="{FF2B5EF4-FFF2-40B4-BE49-F238E27FC236}">
                  <a16:creationId xmlns:a16="http://schemas.microsoft.com/office/drawing/2014/main" id="{BBD55913-3003-4DB7-9004-C6A9E4E2FA67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1" name="직사각형 13">
              <a:extLst>
                <a:ext uri="{FF2B5EF4-FFF2-40B4-BE49-F238E27FC236}">
                  <a16:creationId xmlns:a16="http://schemas.microsoft.com/office/drawing/2014/main" id="{94C3DDA6-BD7B-4C63-9CFE-4C9FF387AC10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2" name="직사각형 14">
              <a:extLst>
                <a:ext uri="{FF2B5EF4-FFF2-40B4-BE49-F238E27FC236}">
                  <a16:creationId xmlns:a16="http://schemas.microsoft.com/office/drawing/2014/main" id="{755807BC-C867-4A81-B0B9-03353EA31C24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24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15">
            <a:extLst>
              <a:ext uri="{FF2B5EF4-FFF2-40B4-BE49-F238E27FC236}">
                <a16:creationId xmlns:a16="http://schemas.microsoft.com/office/drawing/2014/main" id="{A13A556D-FF2D-44E8-93C4-2F7A7E717585}"/>
              </a:ext>
            </a:extLst>
          </p:cNvPr>
          <p:cNvSpPr/>
          <p:nvPr/>
        </p:nvSpPr>
        <p:spPr>
          <a:xfrm>
            <a:off x="6033120" y="0"/>
            <a:ext cx="3872880" cy="5777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8302B-7B25-4C26-A0DF-F594DBACC014}"/>
              </a:ext>
            </a:extLst>
          </p:cNvPr>
          <p:cNvSpPr txBox="1"/>
          <p:nvPr/>
        </p:nvSpPr>
        <p:spPr>
          <a:xfrm>
            <a:off x="6033120" y="0"/>
            <a:ext cx="77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Part 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DFEB24-2552-4062-9D73-060A76176247}"/>
              </a:ext>
            </a:extLst>
          </p:cNvPr>
          <p:cNvSpPr txBox="1"/>
          <p:nvPr/>
        </p:nvSpPr>
        <p:spPr>
          <a:xfrm>
            <a:off x="6421388" y="179348"/>
            <a:ext cx="34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SWOT | </a:t>
            </a:r>
            <a:r>
              <a:rPr lang="ko-KR" altLang="en-US" dirty="0">
                <a:solidFill>
                  <a:schemeClr val="bg1"/>
                </a:solidFill>
              </a:rPr>
              <a:t>분석 및 향후전략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C3B56D-CF23-45C4-98C4-593D142F823E}"/>
              </a:ext>
            </a:extLst>
          </p:cNvPr>
          <p:cNvGrpSpPr/>
          <p:nvPr/>
        </p:nvGrpSpPr>
        <p:grpSpPr>
          <a:xfrm>
            <a:off x="488504" y="1100556"/>
            <a:ext cx="9108465" cy="4656887"/>
            <a:chOff x="1233736" y="1811336"/>
            <a:chExt cx="6980528" cy="442597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2DDC19-990F-4455-AFCB-FA6C28A5EE6E}"/>
                </a:ext>
              </a:extLst>
            </p:cNvPr>
            <p:cNvSpPr/>
            <p:nvPr/>
          </p:nvSpPr>
          <p:spPr>
            <a:xfrm>
              <a:off x="3975840" y="3654475"/>
              <a:ext cx="2088232" cy="12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spc="-122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BDA479-39F4-4E69-98A6-B29287F91CCB}"/>
                </a:ext>
              </a:extLst>
            </p:cNvPr>
            <p:cNvSpPr/>
            <p:nvPr/>
          </p:nvSpPr>
          <p:spPr>
            <a:xfrm>
              <a:off x="6126032" y="3654475"/>
              <a:ext cx="2088232" cy="12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spc="-122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29AE8A-262E-483B-8740-8F88DAB59F3F}"/>
                </a:ext>
              </a:extLst>
            </p:cNvPr>
            <p:cNvSpPr/>
            <p:nvPr/>
          </p:nvSpPr>
          <p:spPr>
            <a:xfrm>
              <a:off x="6126032" y="4977312"/>
              <a:ext cx="2088232" cy="12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spc="-122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978E77-4A8C-45E3-AA9F-47839C332912}"/>
                </a:ext>
              </a:extLst>
            </p:cNvPr>
            <p:cNvSpPr/>
            <p:nvPr/>
          </p:nvSpPr>
          <p:spPr>
            <a:xfrm>
              <a:off x="3980864" y="1811336"/>
              <a:ext cx="4233400" cy="468000"/>
            </a:xfrm>
            <a:prstGeom prst="rect">
              <a:avLst/>
            </a:prstGeom>
            <a:solidFill>
              <a:srgbClr val="173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 defTabSz="741661"/>
              <a:r>
                <a:rPr lang="ko-KR" altLang="en-US" sz="1300" b="1" spc="-122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외부 환경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9D0F93-69B0-401F-8296-C6A2EFFE57AA}"/>
                </a:ext>
              </a:extLst>
            </p:cNvPr>
            <p:cNvSpPr/>
            <p:nvPr/>
          </p:nvSpPr>
          <p:spPr>
            <a:xfrm>
              <a:off x="1233736" y="3654474"/>
              <a:ext cx="540000" cy="2582837"/>
            </a:xfrm>
            <a:prstGeom prst="rect">
              <a:avLst/>
            </a:prstGeom>
            <a:solidFill>
              <a:srgbClr val="173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 defTabSz="741661">
                <a:lnSpc>
                  <a:spcPct val="150000"/>
                </a:lnSpc>
              </a:pPr>
              <a:r>
                <a:rPr lang="ko-KR" altLang="en-US" sz="1300" b="1" spc="-122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내부</a:t>
              </a:r>
              <a:endParaRPr lang="en-US" altLang="ko-KR" sz="13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pPr algn="ctr" defTabSz="741661">
                <a:lnSpc>
                  <a:spcPct val="150000"/>
                </a:lnSpc>
              </a:pPr>
              <a:r>
                <a:rPr lang="ko-KR" altLang="en-US" sz="1300" b="1" spc="-122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환경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94305A-5378-45FB-8B1C-61BCDE7A575C}"/>
                </a:ext>
              </a:extLst>
            </p:cNvPr>
            <p:cNvSpPr/>
            <p:nvPr/>
          </p:nvSpPr>
          <p:spPr>
            <a:xfrm>
              <a:off x="3975840" y="2331638"/>
              <a:ext cx="2088232" cy="12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spc="-122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FF46C9C-C979-4E41-BF25-6602635A9795}"/>
                </a:ext>
              </a:extLst>
            </p:cNvPr>
            <p:cNvSpPr/>
            <p:nvPr/>
          </p:nvSpPr>
          <p:spPr>
            <a:xfrm>
              <a:off x="6126032" y="2331638"/>
              <a:ext cx="2088232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spc="-122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154B8F2-35FB-45F2-983B-88B0C7C1B9EF}"/>
                </a:ext>
              </a:extLst>
            </p:cNvPr>
            <p:cNvGrpSpPr/>
            <p:nvPr/>
          </p:nvGrpSpPr>
          <p:grpSpPr>
            <a:xfrm>
              <a:off x="1835696" y="3654473"/>
              <a:ext cx="2088232" cy="1260002"/>
              <a:chOff x="1835696" y="3654473"/>
              <a:chExt cx="2088232" cy="126000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DE80D34-95CA-4EE7-A270-D107104C545E}"/>
                  </a:ext>
                </a:extLst>
              </p:cNvPr>
              <p:cNvSpPr/>
              <p:nvPr/>
            </p:nvSpPr>
            <p:spPr>
              <a:xfrm>
                <a:off x="1835696" y="3654475"/>
                <a:ext cx="2088232" cy="12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spc="-122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1" name="텍스트 개체 틀 3">
                <a:extLst>
                  <a:ext uri="{FF2B5EF4-FFF2-40B4-BE49-F238E27FC236}">
                    <a16:creationId xmlns:a16="http://schemas.microsoft.com/office/drawing/2014/main" id="{1EE143FB-30E7-4882-8954-3B48CB6591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5696" y="3654473"/>
                <a:ext cx="2088232" cy="12600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74295" tIns="37148" rIns="74295" bIns="37148" rtlCol="0" anchor="t">
                <a:noAutofit/>
              </a:bodyPr>
              <a:lstStyle>
                <a:lvl1pPr marL="0" indent="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600" kern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300" b="1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Strength</a:t>
                </a:r>
              </a:p>
              <a:p>
                <a:endParaRPr lang="en-US" altLang="ko-KR" sz="48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고가의 제품 → 다양한 경험</a:t>
                </a:r>
                <a:endPara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소비자 인테리어 고민비용↓ </a:t>
                </a:r>
                <a:endPara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개인 맞춤형 서비스 </a:t>
                </a:r>
                <a:endPara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endParaRPr lang="ko-KR" altLang="en-US" sz="894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endParaRPr lang="ko-KR" altLang="en-US" sz="894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199EB3F-9E39-4628-85EB-8D8F39706B9C}"/>
                </a:ext>
              </a:extLst>
            </p:cNvPr>
            <p:cNvGrpSpPr/>
            <p:nvPr/>
          </p:nvGrpSpPr>
          <p:grpSpPr>
            <a:xfrm>
              <a:off x="1835284" y="4977312"/>
              <a:ext cx="2088644" cy="1260000"/>
              <a:chOff x="1835284" y="4977312"/>
              <a:chExt cx="2088644" cy="1260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C2EDD8F-4D13-492B-AD0E-17BD057C74CF}"/>
                  </a:ext>
                </a:extLst>
              </p:cNvPr>
              <p:cNvSpPr/>
              <p:nvPr/>
            </p:nvSpPr>
            <p:spPr>
              <a:xfrm>
                <a:off x="1835696" y="4977312"/>
                <a:ext cx="2088232" cy="12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spc="-122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9" name="텍스트 개체 틀 3">
                <a:extLst>
                  <a:ext uri="{FF2B5EF4-FFF2-40B4-BE49-F238E27FC236}">
                    <a16:creationId xmlns:a16="http://schemas.microsoft.com/office/drawing/2014/main" id="{CF90706C-F033-42B9-9FFF-2B54B67DB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5284" y="4977312"/>
                <a:ext cx="2088644" cy="1260000"/>
              </a:xfrm>
              <a:prstGeom prst="rect">
                <a:avLst/>
              </a:prstGeom>
            </p:spPr>
            <p:txBody>
              <a:bodyPr vert="horz" lIns="74295" tIns="37148" rIns="74295" bIns="37148" rtlCol="0" anchor="t">
                <a:noAutofit/>
              </a:bodyPr>
              <a:lstStyle>
                <a:lvl1pPr marL="0" indent="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600" kern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300" b="1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Weakness</a:t>
                </a:r>
              </a:p>
              <a:p>
                <a:pPr>
                  <a:spcBef>
                    <a:spcPts val="0"/>
                  </a:spcBef>
                </a:pPr>
                <a:endParaRPr lang="en-US" altLang="ko-KR" sz="488" spc="-122" dirty="0">
                  <a:solidFill>
                    <a:prstClr val="black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브랜드 종류의 비다양성</a:t>
                </a:r>
                <a:endPara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관리 </a:t>
                </a:r>
                <a:r>
                  <a:rPr lang="en-US" altLang="ko-KR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/ </a:t>
                </a:r>
                <a:r>
                  <a:rPr lang="ko-KR" altLang="en-US" sz="1138" spc="-122" dirty="0"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유지 비용</a:t>
                </a:r>
                <a:endPara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 marL="139303" indent="-13930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38" spc="-122" dirty="0">
                    <a:solidFill>
                      <a:prstClr val="black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  <a:cs typeface="조선일보명조" panose="02030304000000000000" pitchFamily="18" charset="-127"/>
                  </a:rPr>
                  <a:t>얇은 고객층</a:t>
                </a:r>
                <a:endParaRPr lang="en-US" altLang="ko-KR" sz="975" spc="-122" dirty="0">
                  <a:solidFill>
                    <a:prstClr val="black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>
                  <a:spcBef>
                    <a:spcPts val="0"/>
                  </a:spcBef>
                </a:pPr>
                <a:endParaRPr lang="en-US" altLang="ko-KR" sz="975" spc="-122" dirty="0">
                  <a:solidFill>
                    <a:prstClr val="black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  <a:p>
                <a:pPr>
                  <a:spcBef>
                    <a:spcPts val="0"/>
                  </a:spcBef>
                </a:pPr>
                <a:endParaRPr lang="ko-KR" altLang="en-US" sz="975" spc="-122" dirty="0">
                  <a:solidFill>
                    <a:prstClr val="black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42" name="텍스트 개체 틀 3">
              <a:extLst>
                <a:ext uri="{FF2B5EF4-FFF2-40B4-BE49-F238E27FC236}">
                  <a16:creationId xmlns:a16="http://schemas.microsoft.com/office/drawing/2014/main" id="{F4458D8E-BC48-45D7-8411-FF6F3692313E}"/>
                </a:ext>
              </a:extLst>
            </p:cNvPr>
            <p:cNvSpPr txBox="1">
              <a:spLocks/>
            </p:cNvSpPr>
            <p:nvPr/>
          </p:nvSpPr>
          <p:spPr>
            <a:xfrm>
              <a:off x="3975840" y="3654475"/>
              <a:ext cx="2088232" cy="126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sz="2438" b="1" spc="-122" dirty="0">
                  <a:solidFill>
                    <a:srgbClr val="17375E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SO</a:t>
              </a:r>
            </a:p>
          </p:txBody>
        </p:sp>
        <p:sp>
          <p:nvSpPr>
            <p:cNvPr id="43" name="텍스트 개체 틀 3">
              <a:extLst>
                <a:ext uri="{FF2B5EF4-FFF2-40B4-BE49-F238E27FC236}">
                  <a16:creationId xmlns:a16="http://schemas.microsoft.com/office/drawing/2014/main" id="{2E307568-14CB-458B-A82D-5D02D56EDECF}"/>
                </a:ext>
              </a:extLst>
            </p:cNvPr>
            <p:cNvSpPr txBox="1">
              <a:spLocks/>
            </p:cNvSpPr>
            <p:nvPr/>
          </p:nvSpPr>
          <p:spPr>
            <a:xfrm>
              <a:off x="6126032" y="3654473"/>
              <a:ext cx="2088232" cy="126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sz="2438" b="1" spc="-122" dirty="0">
                  <a:solidFill>
                    <a:srgbClr val="17375E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ST</a:t>
              </a:r>
            </a:p>
          </p:txBody>
        </p:sp>
        <p:sp>
          <p:nvSpPr>
            <p:cNvPr id="44" name="텍스트 개체 틀 3">
              <a:extLst>
                <a:ext uri="{FF2B5EF4-FFF2-40B4-BE49-F238E27FC236}">
                  <a16:creationId xmlns:a16="http://schemas.microsoft.com/office/drawing/2014/main" id="{37D3AD5A-4C9F-40A2-A48D-A84190EA9BFE}"/>
                </a:ext>
              </a:extLst>
            </p:cNvPr>
            <p:cNvSpPr txBox="1">
              <a:spLocks/>
            </p:cNvSpPr>
            <p:nvPr/>
          </p:nvSpPr>
          <p:spPr>
            <a:xfrm>
              <a:off x="3980863" y="4949348"/>
              <a:ext cx="2088232" cy="12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sz="2438" b="1" spc="-122" dirty="0">
                  <a:solidFill>
                    <a:srgbClr val="17375E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WO</a:t>
              </a:r>
            </a:p>
          </p:txBody>
        </p:sp>
        <p:sp>
          <p:nvSpPr>
            <p:cNvPr id="45" name="텍스트 개체 틀 3">
              <a:extLst>
                <a:ext uri="{FF2B5EF4-FFF2-40B4-BE49-F238E27FC236}">
                  <a16:creationId xmlns:a16="http://schemas.microsoft.com/office/drawing/2014/main" id="{72B05181-2F35-4310-953D-1785D6C7D154}"/>
                </a:ext>
              </a:extLst>
            </p:cNvPr>
            <p:cNvSpPr txBox="1">
              <a:spLocks/>
            </p:cNvSpPr>
            <p:nvPr/>
          </p:nvSpPr>
          <p:spPr>
            <a:xfrm>
              <a:off x="6126032" y="4977312"/>
              <a:ext cx="2088232" cy="126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sz="2438" b="1" spc="-122" dirty="0">
                  <a:solidFill>
                    <a:srgbClr val="17375E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WT</a:t>
              </a:r>
              <a:r>
                <a:rPr lang="en-US" altLang="ko-KR" sz="2438" b="1" spc="-122" dirty="0">
                  <a:solidFill>
                    <a:srgbClr val="1061A4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  </a:t>
              </a:r>
            </a:p>
          </p:txBody>
        </p:sp>
        <p:sp>
          <p:nvSpPr>
            <p:cNvPr id="46" name="텍스트 개체 틀 3">
              <a:extLst>
                <a:ext uri="{FF2B5EF4-FFF2-40B4-BE49-F238E27FC236}">
                  <a16:creationId xmlns:a16="http://schemas.microsoft.com/office/drawing/2014/main" id="{D919EEF0-21F7-470F-9BC2-36B0048142D7}"/>
                </a:ext>
              </a:extLst>
            </p:cNvPr>
            <p:cNvSpPr txBox="1">
              <a:spLocks/>
            </p:cNvSpPr>
            <p:nvPr/>
          </p:nvSpPr>
          <p:spPr>
            <a:xfrm>
              <a:off x="3991535" y="2331638"/>
              <a:ext cx="2072537" cy="12600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300" b="1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Opportunity</a:t>
              </a:r>
            </a:p>
            <a:p>
              <a:endParaRPr lang="en-US" altLang="ko-KR" sz="488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pPr marL="139303" indent="-1393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가구구독 플랫폼의 부재</a:t>
              </a:r>
              <a:endParaRPr lang="en-US" altLang="ko-KR" sz="1138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pPr marL="139303" indent="-1393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High-end </a:t>
              </a: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브랜드 소비</a:t>
              </a:r>
              <a:r>
                <a: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↑</a:t>
              </a:r>
              <a:endParaRPr lang="en-US" altLang="ko-KR" sz="1138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pPr marL="139303" indent="-1393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인테리어 </a:t>
              </a:r>
              <a:r>
                <a:rPr lang="en-US" altLang="ko-KR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가구 관심 ↑</a:t>
              </a:r>
            </a:p>
            <a:p>
              <a:endParaRPr lang="en-US" altLang="ko-KR" sz="975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endParaRPr lang="ko-KR" altLang="en-US" sz="894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7" name="텍스트 개체 틀 3">
              <a:extLst>
                <a:ext uri="{FF2B5EF4-FFF2-40B4-BE49-F238E27FC236}">
                  <a16:creationId xmlns:a16="http://schemas.microsoft.com/office/drawing/2014/main" id="{04306098-86C7-48E9-9C89-D194BD8003C4}"/>
                </a:ext>
              </a:extLst>
            </p:cNvPr>
            <p:cNvSpPr txBox="1">
              <a:spLocks/>
            </p:cNvSpPr>
            <p:nvPr/>
          </p:nvSpPr>
          <p:spPr>
            <a:xfrm>
              <a:off x="6131680" y="2331638"/>
              <a:ext cx="2082584" cy="1260001"/>
            </a:xfrm>
            <a:prstGeom prst="rect">
              <a:avLst/>
            </a:prstGeom>
          </p:spPr>
          <p:txBody>
            <a:bodyPr vert="horz" lIns="74295" tIns="37148" rIns="74295" bIns="37148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300" b="1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Threat</a:t>
              </a:r>
              <a:endParaRPr lang="ko-KR" altLang="en-US" sz="1300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  <a:p>
              <a:pPr marL="139303" indent="-1393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낮은 진입장벽</a:t>
              </a:r>
            </a:p>
            <a:p>
              <a:pPr marL="139303" indent="-1393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38" spc="-122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조선일보명조" panose="02030304000000000000" pitchFamily="18" charset="-127"/>
                </a:rPr>
                <a:t>유통시장 동향</a:t>
              </a:r>
              <a:endParaRPr lang="ko-KR" altLang="en-US" sz="975" spc="-122" dirty="0">
                <a:latin typeface="서울남산체 M" panose="02020603020101020101" pitchFamily="18" charset="-127"/>
                <a:ea typeface="서울남산체 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C81A2EE-5EF4-480E-BB10-385B0AA16EB4}"/>
              </a:ext>
            </a:extLst>
          </p:cNvPr>
          <p:cNvSpPr/>
          <p:nvPr/>
        </p:nvSpPr>
        <p:spPr>
          <a:xfrm>
            <a:off x="4073876" y="3551843"/>
            <a:ext cx="2731362" cy="86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63" spc="-122" dirty="0">
                <a:solidFill>
                  <a:srgbClr val="1061A4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High-end </a:t>
            </a:r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브랜드 가구에 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관심있는 소비자에게 多제품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 → 개인 맞춤형 서비스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731" b="1" spc="-122" dirty="0">
              <a:solidFill>
                <a:srgbClr val="1061A4"/>
              </a:solidFill>
              <a:latin typeface="서울남산체 M" panose="02020603020101020101" pitchFamily="18" charset="-127"/>
              <a:ea typeface="서울남산체 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0956E-935D-42D3-8659-C001B681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100556"/>
            <a:ext cx="3510267" cy="18731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BBAD69-6C65-400A-8214-AA02BDDE77C6}"/>
              </a:ext>
            </a:extLst>
          </p:cNvPr>
          <p:cNvSpPr/>
          <p:nvPr/>
        </p:nvSpPr>
        <p:spPr>
          <a:xfrm>
            <a:off x="6879531" y="3392632"/>
            <a:ext cx="2717438" cy="117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63" spc="-122" dirty="0">
                <a:solidFill>
                  <a:srgbClr val="1061A4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개인 맞춤형 서비스</a:t>
            </a:r>
            <a:r>
              <a:rPr lang="en-US" altLang="ko-KR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+ </a:t>
            </a:r>
          </a:p>
          <a:p>
            <a:pPr algn="ctr"/>
            <a:r>
              <a:rPr lang="ko-KR" altLang="en-US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多 </a:t>
            </a:r>
            <a:r>
              <a:rPr lang="en-US" altLang="ko-KR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high-end </a:t>
            </a:r>
            <a:r>
              <a:rPr lang="ko-KR" altLang="en-US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브랜드 제휴 </a:t>
            </a:r>
            <a:endParaRPr lang="en-US" altLang="ko-KR" sz="1400" spc="-122" dirty="0">
              <a:latin typeface="서울남산체 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→ 고객만족</a:t>
            </a:r>
            <a:r>
              <a:rPr lang="en-US" altLang="ko-KR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,  </a:t>
            </a:r>
            <a:r>
              <a:rPr lang="ko-KR" altLang="en-US" sz="1400" spc="-122" dirty="0">
                <a:latin typeface="서울남산체 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차별화</a:t>
            </a:r>
            <a:endParaRPr lang="en-US" altLang="ko-KR" sz="1400" spc="-122" dirty="0">
              <a:latin typeface="서울남산체 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400" spc="-122" dirty="0">
              <a:latin typeface="서울남산체 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1EAC0A-962D-43B0-A837-C52F1FF83AF7}"/>
              </a:ext>
            </a:extLst>
          </p:cNvPr>
          <p:cNvSpPr/>
          <p:nvPr/>
        </p:nvSpPr>
        <p:spPr>
          <a:xfrm>
            <a:off x="4073876" y="4832690"/>
            <a:ext cx="2731362" cy="74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63" spc="-122" dirty="0">
                <a:solidFill>
                  <a:srgbClr val="1061A4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High-end </a:t>
            </a:r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브랜드 가구에 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관심있는 소비자多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→ 넓은 고객층 확립</a:t>
            </a:r>
            <a:endParaRPr lang="ko-KR" altLang="en-US" sz="731" b="1" spc="-122" dirty="0">
              <a:solidFill>
                <a:srgbClr val="1061A4"/>
              </a:solidFill>
              <a:latin typeface="서울남산체 M" panose="02020603020101020101" pitchFamily="18" charset="-127"/>
              <a:ea typeface="서울남산체 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F000607-356D-4935-AEF2-B0BFCBD4789B}"/>
              </a:ext>
            </a:extLst>
          </p:cNvPr>
          <p:cNvSpPr/>
          <p:nvPr/>
        </p:nvSpPr>
        <p:spPr>
          <a:xfrm>
            <a:off x="6956721" y="4832690"/>
            <a:ext cx="2731362" cy="74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63" spc="-122" dirty="0">
                <a:solidFill>
                  <a:srgbClr val="1061A4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spc="-122" dirty="0">
                <a:latin typeface="서울남산체 EB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다양한 유통 방법을 통한</a:t>
            </a:r>
            <a:endParaRPr lang="en-US" altLang="ko-KR" sz="1400" spc="-122" dirty="0">
              <a:latin typeface="서울남산체 EB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철저</a:t>
            </a:r>
            <a:r>
              <a:rPr lang="en-US" altLang="ko-KR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효율적 관리</a:t>
            </a:r>
            <a:r>
              <a:rPr lang="en-US" altLang="ko-KR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유지</a:t>
            </a:r>
            <a:endParaRPr lang="en-US" altLang="ko-KR" sz="1400" spc="-122" dirty="0">
              <a:latin typeface="서울남산체 M" panose="02020603020101020101" pitchFamily="18" charset="-127"/>
              <a:ea typeface="서울남산체 E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→ 관리</a:t>
            </a:r>
            <a:r>
              <a:rPr lang="en-US" altLang="ko-KR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400" spc="-122" dirty="0">
                <a:latin typeface="서울남산체 M" panose="02020603020101020101" pitchFamily="18" charset="-127"/>
                <a:ea typeface="서울남산체 EB" panose="02020603020101020101" pitchFamily="18" charset="-127"/>
                <a:cs typeface="조선일보명조" panose="02030304000000000000" pitchFamily="18" charset="-127"/>
              </a:rPr>
              <a:t>유지 비용↓</a:t>
            </a:r>
            <a:endParaRPr lang="ko-KR" altLang="en-US" sz="731" spc="-122" dirty="0">
              <a:latin typeface="서울남산체 M" panose="02020603020101020101" pitchFamily="18" charset="-127"/>
              <a:ea typeface="서울남산체 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8" name="그룹 11">
            <a:extLst>
              <a:ext uri="{FF2B5EF4-FFF2-40B4-BE49-F238E27FC236}">
                <a16:creationId xmlns:a16="http://schemas.microsoft.com/office/drawing/2014/main" id="{D694AFA5-64C9-4294-A00F-4BD1C031B2A0}"/>
              </a:ext>
            </a:extLst>
          </p:cNvPr>
          <p:cNvGrpSpPr/>
          <p:nvPr/>
        </p:nvGrpSpPr>
        <p:grpSpPr>
          <a:xfrm>
            <a:off x="0" y="6381328"/>
            <a:ext cx="1465764" cy="446800"/>
            <a:chOff x="539554" y="2852935"/>
            <a:chExt cx="1916984" cy="543735"/>
          </a:xfrm>
        </p:grpSpPr>
        <p:sp>
          <p:nvSpPr>
            <p:cNvPr id="39" name="직사각형 12">
              <a:extLst>
                <a:ext uri="{FF2B5EF4-FFF2-40B4-BE49-F238E27FC236}">
                  <a16:creationId xmlns:a16="http://schemas.microsoft.com/office/drawing/2014/main" id="{41970909-3F05-4C08-9DFC-DF2E4FE75127}"/>
                </a:ext>
              </a:extLst>
            </p:cNvPr>
            <p:cNvSpPr/>
            <p:nvPr/>
          </p:nvSpPr>
          <p:spPr>
            <a:xfrm>
              <a:off x="547173" y="2852935"/>
              <a:ext cx="1813539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Team1 project</a:t>
              </a:r>
              <a:endParaRPr lang="en-US" altLang="ko-KR" sz="700" dirty="0"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0" name="직사각형 13">
              <a:extLst>
                <a:ext uri="{FF2B5EF4-FFF2-40B4-BE49-F238E27FC236}">
                  <a16:creationId xmlns:a16="http://schemas.microsoft.com/office/drawing/2014/main" id="{D542EA6F-7C04-491C-966D-10E10238662B}"/>
                </a:ext>
              </a:extLst>
            </p:cNvPr>
            <p:cNvSpPr/>
            <p:nvPr/>
          </p:nvSpPr>
          <p:spPr>
            <a:xfrm>
              <a:off x="539554" y="2955424"/>
              <a:ext cx="1916984" cy="37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A  Z  U  R  E  </a:t>
              </a:r>
              <a:r>
                <a:rPr lang="en-US" altLang="ko-KR" sz="140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E</a:t>
              </a:r>
              <a:endPara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직사각형 14">
              <a:extLst>
                <a:ext uri="{FF2B5EF4-FFF2-40B4-BE49-F238E27FC236}">
                  <a16:creationId xmlns:a16="http://schemas.microsoft.com/office/drawing/2014/main" id="{DD383847-82FC-4FB8-97D9-E0659A2985F1}"/>
                </a:ext>
              </a:extLst>
            </p:cNvPr>
            <p:cNvSpPr/>
            <p:nvPr/>
          </p:nvSpPr>
          <p:spPr>
            <a:xfrm>
              <a:off x="550601" y="3205356"/>
              <a:ext cx="1810111" cy="19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7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/>
                  <a:ea typeface="나눔스퀘어 ExtraBold"/>
                </a:rPr>
                <a:t>Subscription Platform</a:t>
              </a:r>
              <a:endParaRPr lang="ko-KR" altLang="en-US" sz="7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10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4011</Words>
  <Application>Microsoft Office PowerPoint</Application>
  <PresentationFormat>A4 용지(210x297mm)</PresentationFormat>
  <Paragraphs>824</Paragraphs>
  <Slides>62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4" baseType="lpstr">
      <vt:lpstr>Apple SD 산돌고딕 Neo 볼드체</vt:lpstr>
      <vt:lpstr>나눔스퀘어</vt:lpstr>
      <vt:lpstr>나눔스퀘어 Bold</vt:lpstr>
      <vt:lpstr>나눔스퀘어 ExtraBold</vt:lpstr>
      <vt:lpstr>나눔스퀘어_ac ExtraBold</vt:lpstr>
      <vt:lpstr>맑은 고딕</vt:lpstr>
      <vt:lpstr>서울남산체 B</vt:lpstr>
      <vt:lpstr>서울남산체 EB</vt:lpstr>
      <vt:lpstr>서울남산체 M</vt:lpstr>
      <vt:lpstr>Arial</vt:lpstr>
      <vt:lpstr>Pristina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이지수</cp:lastModifiedBy>
  <cp:revision>109</cp:revision>
  <dcterms:created xsi:type="dcterms:W3CDTF">2017-12-10T06:14:25Z</dcterms:created>
  <dcterms:modified xsi:type="dcterms:W3CDTF">2021-11-25T19:01:59Z</dcterms:modified>
  <cp:version/>
</cp:coreProperties>
</file>